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2" r:id="rId2"/>
    <p:sldMasterId id="2147483776" r:id="rId3"/>
    <p:sldMasterId id="2147483788" r:id="rId4"/>
  </p:sldMasterIdLst>
  <p:notesMasterIdLst>
    <p:notesMasterId r:id="rId25"/>
  </p:notesMasterIdLst>
  <p:handoutMasterIdLst>
    <p:handoutMasterId r:id="rId26"/>
  </p:handoutMasterIdLst>
  <p:sldIdLst>
    <p:sldId id="256" r:id="rId5"/>
    <p:sldId id="467" r:id="rId6"/>
    <p:sldId id="463" r:id="rId7"/>
    <p:sldId id="464" r:id="rId8"/>
    <p:sldId id="477" r:id="rId9"/>
    <p:sldId id="466" r:id="rId10"/>
    <p:sldId id="465" r:id="rId11"/>
    <p:sldId id="409" r:id="rId12"/>
    <p:sldId id="438" r:id="rId13"/>
    <p:sldId id="470" r:id="rId14"/>
    <p:sldId id="471" r:id="rId15"/>
    <p:sldId id="472" r:id="rId16"/>
    <p:sldId id="473" r:id="rId17"/>
    <p:sldId id="474" r:id="rId18"/>
    <p:sldId id="475" r:id="rId19"/>
    <p:sldId id="414" r:id="rId20"/>
    <p:sldId id="469" r:id="rId21"/>
    <p:sldId id="478" r:id="rId22"/>
    <p:sldId id="439" r:id="rId23"/>
    <p:sldId id="324" r:id="rId24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DC4"/>
    <a:srgbClr val="006BCF"/>
    <a:srgbClr val="006BE1"/>
    <a:srgbClr val="0064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666" autoAdjust="0"/>
  </p:normalViewPr>
  <p:slideViewPr>
    <p:cSldViewPr>
      <p:cViewPr varScale="1">
        <p:scale>
          <a:sx n="71" d="100"/>
          <a:sy n="71" d="100"/>
        </p:scale>
        <p:origin x="118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9" y="3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B66060-85A3-4F69-8503-47B17976E010}" type="datetimeFigureOut">
              <a:rPr lang="de-CH" smtClean="0"/>
              <a:t>02.04.2020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165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9" y="9428165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D3F040-7149-4B9D-96C4-FE1DBE03256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7379946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9" y="3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BDE305-19C4-4370-A2B0-3C1C10965A2B}" type="datetimeFigureOut">
              <a:rPr lang="de-CH" smtClean="0"/>
              <a:t>02.04.2020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3" y="4714878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165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9" y="9428165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991662-2808-42D7-8ACA-CE1F9EB1582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7749878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Begrüssung</a:t>
            </a:r>
          </a:p>
          <a:p>
            <a:endParaRPr lang="de-CH" dirty="0" smtClean="0"/>
          </a:p>
          <a:p>
            <a:r>
              <a:rPr lang="de-CH" dirty="0" smtClean="0"/>
              <a:t>-Eltern in der Schwangerschaft betreuen</a:t>
            </a:r>
          </a:p>
          <a:p>
            <a:r>
              <a:rPr lang="de-CH" dirty="0" smtClean="0"/>
              <a:t>-Geburt</a:t>
            </a:r>
          </a:p>
          <a:p>
            <a:r>
              <a:rPr lang="de-CH" dirty="0" smtClean="0"/>
              <a:t>-Beratung</a:t>
            </a:r>
            <a:r>
              <a:rPr lang="de-CH" baseline="0" dirty="0" smtClean="0"/>
              <a:t>en</a:t>
            </a:r>
          </a:p>
          <a:p>
            <a:r>
              <a:rPr lang="de-CH" baseline="0" dirty="0" smtClean="0"/>
              <a:t>-Kinderschutz</a:t>
            </a:r>
          </a:p>
          <a:p>
            <a:r>
              <a:rPr lang="de-CH" baseline="0" dirty="0" smtClean="0"/>
              <a:t>-strategische Ebene</a:t>
            </a:r>
          </a:p>
          <a:p>
            <a:r>
              <a:rPr lang="de-CH" baseline="0" dirty="0" smtClean="0"/>
              <a:t>Noch mehr!!!</a:t>
            </a:r>
          </a:p>
          <a:p>
            <a:endParaRPr lang="de-CH" baseline="0" dirty="0" smtClean="0"/>
          </a:p>
          <a:p>
            <a:r>
              <a:rPr lang="de-CH" baseline="0" dirty="0" err="1" smtClean="0"/>
              <a:t>Definiton</a:t>
            </a:r>
            <a:r>
              <a:rPr lang="de-CH" baseline="0" dirty="0" smtClean="0"/>
              <a:t> Frühbereich: -1 bis und mit 5</a:t>
            </a:r>
          </a:p>
          <a:p>
            <a:endParaRPr lang="de-CH" baseline="0" dirty="0" smtClean="0"/>
          </a:p>
          <a:p>
            <a:r>
              <a:rPr lang="de-CH" baseline="0" dirty="0" smtClean="0"/>
              <a:t>Wir alle setzen uns für das Wohl des Kindes und der Familie ein. Dieses Anliegen führt uns heute zusammen und soll uns in den Vernetzungsbestrebungen führen!</a:t>
            </a:r>
          </a:p>
          <a:p>
            <a:endParaRPr lang="de-CH" dirty="0" smtClean="0"/>
          </a:p>
          <a:p>
            <a:r>
              <a:rPr lang="de-CH" dirty="0" smtClean="0"/>
              <a:t>Vorstellen E. Christen &amp; C.</a:t>
            </a:r>
            <a:r>
              <a:rPr lang="de-CH" baseline="0" dirty="0" smtClean="0"/>
              <a:t> Gerber</a:t>
            </a:r>
          </a:p>
          <a:p>
            <a:endParaRPr lang="de-CH" dirty="0" smtClean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661285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502364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502364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502364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502364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502364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502364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502364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502364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502364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50236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336885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56591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4216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483243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509894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42165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42165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275031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50236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05D4A-C256-4DE1-B8F6-741C51073252}" type="datetime1">
              <a:rPr lang="de-CH" smtClean="0"/>
              <a:t>02.04.2020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6BB3C-B730-4FC3-9AC5-23BF266D8FE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0265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CF453-92BC-49A3-9035-C093E312A642}" type="datetime1">
              <a:rPr lang="de-CH" smtClean="0"/>
              <a:t>02.04.2020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6BB3C-B730-4FC3-9AC5-23BF266D8FE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18431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0E101-8035-4F9A-9177-6626B7057D65}" type="datetime1">
              <a:rPr lang="de-CH" smtClean="0"/>
              <a:t>02.04.2020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6BB3C-B730-4FC3-9AC5-23BF266D8FE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82376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de-DE"/>
              <a:t>JGK / Kantonales Jugendamt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3545843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de-DE"/>
              <a:t>JGK / Kantonales Jugendamt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7643162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de-DE"/>
              <a:t>JGK / Kantonales Jugendamt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8276957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55650" y="1773238"/>
            <a:ext cx="3992563" cy="3600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00613" y="1773238"/>
            <a:ext cx="3992562" cy="3600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de-DE"/>
              <a:t>JGK / Kantonales Jugendamt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3554349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de-DE"/>
              <a:t>JGK / Kantonales Jugendamt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3962390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de-DE"/>
              <a:t>JGK / Kantonales Jugendamt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4507481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de-DE"/>
              <a:t>JGK / Kantonales Jugendamt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4491493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de-DE"/>
              <a:t>JGK / Kantonales Jugendamt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3455024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B4801-F13B-4C1D-9B7F-23CBC45709AE}" type="datetime1">
              <a:rPr lang="de-CH" smtClean="0"/>
              <a:t>02.04.2020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6BB3C-B730-4FC3-9AC5-23BF266D8FE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051197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CH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de-DE"/>
              <a:t>JGK / Kantonales Jugendamt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1203524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de-DE"/>
              <a:t>JGK / Kantonales Jugendamt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501446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59588" y="1052513"/>
            <a:ext cx="2033587" cy="43211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55650" y="1052513"/>
            <a:ext cx="5951538" cy="432117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de-DE"/>
              <a:t>JGK / Kantonales Jugendamt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16238109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de-DE"/>
              <a:t>JGK / Kantonales Jugendamt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19318895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de-DE"/>
              <a:t>JGK / Kantonales Jugendamt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14800993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de-DE"/>
              <a:t>JGK / Kantonales Jugendamt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44885379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55650" y="1773238"/>
            <a:ext cx="3992563" cy="3600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00613" y="1773238"/>
            <a:ext cx="3992562" cy="3600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de-DE"/>
              <a:t>JGK / Kantonales Jugendamt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04006970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de-DE"/>
              <a:t>JGK / Kantonales Jugendamt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3945062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de-DE"/>
              <a:t>JGK / Kantonales Jugendamt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37578274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de-DE"/>
              <a:t>JGK / Kantonales Jugendamt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5280316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CD442-2F6A-4878-8939-5A4C542044E3}" type="datetime1">
              <a:rPr lang="de-CH" smtClean="0"/>
              <a:t>02.04.2020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6BB3C-B730-4FC3-9AC5-23BF266D8FE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536767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de-DE"/>
              <a:t>JGK / Kantonales Jugendamt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97673413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CH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de-DE"/>
              <a:t>JGK / Kantonales Jugendamt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06548836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de-DE"/>
              <a:t>JGK / Kantonales Jugendamt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64599671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59588" y="1052513"/>
            <a:ext cx="2033587" cy="43211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55650" y="1052513"/>
            <a:ext cx="5951538" cy="432117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de-DE"/>
              <a:t>JGK / Kantonales Jugendamt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11020393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FF5E046C-BD39-495B-86D7-F5C0C9CB5D4A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02.04.2020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E3679B0A-3C4E-49E2-B6D5-73C2D4F43437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2537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E046C-BD39-495B-86D7-F5C0C9CB5D4A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02.04.2020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79B0A-3C4E-49E2-B6D5-73C2D4F43437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1805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2800" b="1" cap="all"/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E046C-BD39-495B-86D7-F5C0C9CB5D4A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02.04.2020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79B0A-3C4E-49E2-B6D5-73C2D4F43437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5351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E046C-BD39-495B-86D7-F5C0C9CB5D4A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02.04.2020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79B0A-3C4E-49E2-B6D5-73C2D4F43437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4285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E046C-BD39-495B-86D7-F5C0C9CB5D4A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02.04.2020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79B0A-3C4E-49E2-B6D5-73C2D4F43437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0370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E046C-BD39-495B-86D7-F5C0C9CB5D4A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02.04.2020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79B0A-3C4E-49E2-B6D5-73C2D4F43437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147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D36DF-F92D-4DBE-89AD-65BD424E2B32}" type="datetime1">
              <a:rPr lang="de-CH" smtClean="0"/>
              <a:t>02.04.2020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6BB3C-B730-4FC3-9AC5-23BF266D8FE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3811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E046C-BD39-495B-86D7-F5C0C9CB5D4A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02.04.2020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79B0A-3C4E-49E2-B6D5-73C2D4F43437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5957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E046C-BD39-495B-86D7-F5C0C9CB5D4A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02.04.2020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79B0A-3C4E-49E2-B6D5-73C2D4F43437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8365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E046C-BD39-495B-86D7-F5C0C9CB5D4A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02.04.2020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79B0A-3C4E-49E2-B6D5-73C2D4F43437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4200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E046C-BD39-495B-86D7-F5C0C9CB5D4A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02.04.2020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79B0A-3C4E-49E2-B6D5-73C2D4F43437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1275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E046C-BD39-495B-86D7-F5C0C9CB5D4A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02.04.2020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79B0A-3C4E-49E2-B6D5-73C2D4F43437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373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41DCD-7D48-43A0-882B-816D14146AF3}" type="datetime1">
              <a:rPr lang="de-CH" smtClean="0"/>
              <a:t>02.04.2020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6BB3C-B730-4FC3-9AC5-23BF266D8FE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89531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5D7D9-28B9-4619-9A05-456D4E931924}" type="datetime1">
              <a:rPr lang="de-CH" smtClean="0"/>
              <a:t>02.04.2020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6BB3C-B730-4FC3-9AC5-23BF266D8FE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39828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6CC07-B279-4D44-B622-9435101AEAB2}" type="datetime1">
              <a:rPr lang="de-CH" smtClean="0"/>
              <a:t>02.04.2020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6BB3C-B730-4FC3-9AC5-23BF266D8FE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43073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CE128-B4F3-4573-99FD-6DD379BEDADF}" type="datetime1">
              <a:rPr lang="de-CH" smtClean="0"/>
              <a:t>02.04.2020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6BB3C-B730-4FC3-9AC5-23BF266D8FE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01125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B26EE-36E6-4521-B202-367A199DC8BD}" type="datetime1">
              <a:rPr lang="de-CH" smtClean="0"/>
              <a:t>02.04.2020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6BB3C-B730-4FC3-9AC5-23BF266D8FE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56976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D93C4-CFB1-40A4-AA1E-424E277B7CD4}" type="datetime1">
              <a:rPr lang="de-CH" smtClean="0"/>
              <a:t>02.04.2020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6BB3C-B730-4FC3-9AC5-23BF266D8FE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02942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4800600" y="0"/>
            <a:ext cx="4343400" cy="4572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altLang="de-DE" smtClean="0">
              <a:solidFill>
                <a:srgbClr val="000000"/>
              </a:solidFill>
              <a:latin typeface="Times" pitchFamily="1" charset="0"/>
            </a:endParaRP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733425" y="176213"/>
            <a:ext cx="2628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6E6E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2000" smtClean="0">
                <a:solidFill>
                  <a:srgbClr val="000000"/>
                </a:solidFill>
              </a:rPr>
              <a:t>Kanton Bern</a:t>
            </a:r>
            <a:endParaRPr lang="de-DE" sz="2400" smtClean="0">
              <a:solidFill>
                <a:srgbClr val="808080"/>
              </a:solidFill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4800600" y="457200"/>
            <a:ext cx="43434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400" smtClean="0">
              <a:solidFill>
                <a:srgbClr val="000000"/>
              </a:solidFill>
            </a:endParaRP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4191000" y="457200"/>
            <a:ext cx="611188" cy="1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400" smtClean="0">
              <a:solidFill>
                <a:srgbClr val="000000"/>
              </a:solidFill>
            </a:endParaRPr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>
            <a:off x="3724275" y="457200"/>
            <a:ext cx="468313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400" smtClean="0">
              <a:solidFill>
                <a:srgbClr val="000000"/>
              </a:solidFill>
            </a:endParaRP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3367088" y="457200"/>
            <a:ext cx="360362" cy="1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400" smtClean="0">
              <a:solidFill>
                <a:srgbClr val="000000"/>
              </a:solidFill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3082925" y="457200"/>
            <a:ext cx="287338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400" smtClean="0">
              <a:solidFill>
                <a:srgbClr val="000000"/>
              </a:solidFill>
            </a:endParaRPr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>
            <a:off x="2978150" y="457200"/>
            <a:ext cx="107950" cy="1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400" smtClean="0">
              <a:solidFill>
                <a:srgbClr val="000000"/>
              </a:solidFill>
            </a:endParaRPr>
          </a:p>
        </p:txBody>
      </p:sp>
      <p:pic>
        <p:nvPicPr>
          <p:cNvPr id="4106" name="Picture 10" descr="Wappenneu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708275"/>
            <a:ext cx="650875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1052513"/>
            <a:ext cx="81375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de-DE" smtClean="0"/>
              <a:t>Titre</a:t>
            </a: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773238"/>
            <a:ext cx="8137525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de-DE" smtClean="0"/>
              <a:t>Texte</a:t>
            </a:r>
          </a:p>
          <a:p>
            <a:pPr lvl="0"/>
            <a:r>
              <a:rPr lang="de-CH" altLang="de-DE" smtClean="0"/>
              <a:t>Texte</a:t>
            </a:r>
          </a:p>
          <a:p>
            <a:pPr lvl="0"/>
            <a:endParaRPr lang="de-CH" altLang="de-DE" smtClean="0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84888" y="638175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/>
              <a:t>JGK / Kantonales Jugendamt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42792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ransition/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Times" pitchFamily="18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" pitchFamily="18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" pitchFamily="18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4800600" y="0"/>
            <a:ext cx="4343400" cy="4572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altLang="de-DE" smtClean="0">
              <a:solidFill>
                <a:srgbClr val="000000"/>
              </a:solidFill>
              <a:latin typeface="Times" pitchFamily="1" charset="0"/>
            </a:endParaRP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733425" y="176213"/>
            <a:ext cx="2628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6E6E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2000" smtClean="0">
                <a:solidFill>
                  <a:srgbClr val="000000"/>
                </a:solidFill>
              </a:rPr>
              <a:t>Kanton Bern</a:t>
            </a:r>
            <a:endParaRPr lang="de-DE" sz="2400" smtClean="0">
              <a:solidFill>
                <a:srgbClr val="808080"/>
              </a:solidFill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4800600" y="457200"/>
            <a:ext cx="43434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400" smtClean="0">
              <a:solidFill>
                <a:srgbClr val="000000"/>
              </a:solidFill>
            </a:endParaRP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4191000" y="457200"/>
            <a:ext cx="611188" cy="1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400" smtClean="0">
              <a:solidFill>
                <a:srgbClr val="000000"/>
              </a:solidFill>
            </a:endParaRPr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>
            <a:off x="3724275" y="457200"/>
            <a:ext cx="468313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400" smtClean="0">
              <a:solidFill>
                <a:srgbClr val="000000"/>
              </a:solidFill>
            </a:endParaRP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3367088" y="457200"/>
            <a:ext cx="360362" cy="1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400" smtClean="0">
              <a:solidFill>
                <a:srgbClr val="000000"/>
              </a:solidFill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3082925" y="457200"/>
            <a:ext cx="287338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400" smtClean="0">
              <a:solidFill>
                <a:srgbClr val="000000"/>
              </a:solidFill>
            </a:endParaRPr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>
            <a:off x="2978150" y="457200"/>
            <a:ext cx="107950" cy="1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400" smtClean="0">
              <a:solidFill>
                <a:srgbClr val="000000"/>
              </a:solidFill>
            </a:endParaRPr>
          </a:p>
        </p:txBody>
      </p:sp>
      <p:pic>
        <p:nvPicPr>
          <p:cNvPr id="4106" name="Picture 10" descr="Wappenneu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708275"/>
            <a:ext cx="650875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1052513"/>
            <a:ext cx="81375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de-DE" smtClean="0"/>
              <a:t>Titre</a:t>
            </a: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773238"/>
            <a:ext cx="8137525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de-DE" smtClean="0"/>
              <a:t>Texte</a:t>
            </a:r>
          </a:p>
          <a:p>
            <a:pPr lvl="0"/>
            <a:r>
              <a:rPr lang="de-CH" altLang="de-DE" smtClean="0"/>
              <a:t>Texte</a:t>
            </a:r>
          </a:p>
          <a:p>
            <a:pPr lvl="0"/>
            <a:endParaRPr lang="de-CH" altLang="de-DE" smtClean="0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84888" y="638175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/>
              <a:t>JGK / Kantonales Jugendamt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72322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ransition/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Times" pitchFamily="18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" pitchFamily="18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" pitchFamily="18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F5E046C-BD39-495B-86D7-F5C0C9CB5D4A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02.04.2020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3679B0A-3C4E-49E2-B6D5-73C2D4F43437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824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gif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8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B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84784"/>
            <a:ext cx="7772400" cy="1470025"/>
          </a:xfrm>
        </p:spPr>
        <p:txBody>
          <a:bodyPr>
            <a:normAutofit/>
          </a:bodyPr>
          <a:lstStyle/>
          <a:p>
            <a:r>
              <a:rPr lang="de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Regionale Vernetzung im Frühbereich</a:t>
            </a:r>
            <a:endParaRPr lang="de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2209800"/>
          </a:xfrm>
        </p:spPr>
        <p:txBody>
          <a:bodyPr>
            <a:normAutofit/>
          </a:bodyPr>
          <a:lstStyle/>
          <a:p>
            <a:r>
              <a:rPr lang="de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Herzlich Willkommen</a:t>
            </a:r>
          </a:p>
          <a:p>
            <a:endParaRPr lang="de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CH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Vernetzungsanlass Region Bern Nordwest</a:t>
            </a:r>
          </a:p>
          <a:p>
            <a:r>
              <a:rPr lang="de-CH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24. Mai 2016, </a:t>
            </a:r>
            <a:r>
              <a:rPr lang="de-CH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Hinterkappelen</a:t>
            </a:r>
            <a:endParaRPr lang="de-CH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1725235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76672"/>
            <a:ext cx="1714707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49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36512" y="404664"/>
            <a:ext cx="9217024" cy="324000"/>
          </a:xfrm>
          <a:solidFill>
            <a:srgbClr val="006BCF"/>
          </a:solidFill>
        </p:spPr>
        <p:txBody>
          <a:bodyPr>
            <a:noAutofit/>
          </a:bodyPr>
          <a:lstStyle/>
          <a:p>
            <a:pPr algn="l"/>
            <a:r>
              <a:rPr lang="de-CH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              </a:t>
            </a:r>
            <a:r>
              <a:rPr lang="de-CH" sz="1200" spc="8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Regionale Vernetzung im Frühbereich</a:t>
            </a:r>
            <a:endParaRPr lang="de-CH" sz="1200" spc="8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29562" y="872716"/>
            <a:ext cx="7884876" cy="5112568"/>
          </a:xfrm>
        </p:spPr>
        <p:txBody>
          <a:bodyPr>
            <a:normAutofit/>
          </a:bodyPr>
          <a:lstStyle/>
          <a:p>
            <a:pPr algn="l">
              <a:spcBef>
                <a:spcPts val="600"/>
              </a:spcBef>
            </a:pPr>
            <a:r>
              <a:rPr lang="de-CH" sz="2800" b="1" dirty="0" smtClean="0">
                <a:solidFill>
                  <a:srgbClr val="005D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Regionale Vernetzung im Frühbereich, Region Bern Nordwest</a:t>
            </a:r>
            <a:endParaRPr lang="de-CH" sz="1800" dirty="0" smtClean="0">
              <a:solidFill>
                <a:srgbClr val="005D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600"/>
              </a:spcBef>
            </a:pPr>
            <a:endParaRPr lang="de-CH" sz="2400" dirty="0" smtClean="0">
              <a:solidFill>
                <a:srgbClr val="005D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600"/>
              </a:spcBef>
            </a:pPr>
            <a:r>
              <a:rPr lang="de-CH" sz="2400" dirty="0" smtClean="0">
                <a:solidFill>
                  <a:srgbClr val="005D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Ziele </a:t>
            </a:r>
          </a:p>
          <a:p>
            <a:pPr marL="342900" indent="-342900" algn="l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CH" sz="2400" dirty="0" smtClean="0">
                <a:solidFill>
                  <a:srgbClr val="005D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FB-Akteure &amp; Angebote besser kennenlernen</a:t>
            </a:r>
          </a:p>
          <a:p>
            <a:pPr marL="342900" indent="-342900" algn="l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CH" sz="2400" dirty="0" smtClean="0">
                <a:solidFill>
                  <a:srgbClr val="005D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Bedarfsgerechter Austausch</a:t>
            </a:r>
          </a:p>
          <a:p>
            <a:pPr marL="342900" indent="-342900" algn="l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CH" sz="2400" dirty="0" smtClean="0">
                <a:solidFill>
                  <a:srgbClr val="005D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Profil der Angebote</a:t>
            </a:r>
          </a:p>
          <a:p>
            <a:pPr marL="342900" indent="-342900" algn="l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CH" sz="2400" dirty="0" smtClean="0">
                <a:solidFill>
                  <a:srgbClr val="005D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Schnittstellenklärungsbedarf aufzeigen</a:t>
            </a:r>
          </a:p>
          <a:p>
            <a:pPr marL="342900" indent="-342900" algn="l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CH" sz="2400" dirty="0" smtClean="0">
                <a:solidFill>
                  <a:srgbClr val="005D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Thema Erreichbarkeit angehen</a:t>
            </a:r>
          </a:p>
          <a:p>
            <a:pPr marL="342900" indent="-342900" algn="l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CH" sz="2400" dirty="0" smtClean="0">
                <a:solidFill>
                  <a:srgbClr val="005D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Zusammenführung &amp; weiteres Vorgehen definieren</a:t>
            </a:r>
          </a:p>
          <a:p>
            <a:pPr algn="l">
              <a:spcBef>
                <a:spcPts val="600"/>
              </a:spcBef>
            </a:pPr>
            <a:endParaRPr lang="de-CH" sz="1800" dirty="0" smtClean="0">
              <a:solidFill>
                <a:srgbClr val="005DC4"/>
              </a:solidFill>
              <a:latin typeface="RM6 MVB 001 CC" pitchFamily="50" charset="0"/>
            </a:endParaRPr>
          </a:p>
          <a:p>
            <a:pPr algn="l"/>
            <a:endParaRPr lang="de-CH" sz="1800" dirty="0" smtClean="0">
              <a:solidFill>
                <a:schemeClr val="tx1"/>
              </a:solidFill>
            </a:endParaRPr>
          </a:p>
          <a:p>
            <a:pPr algn="l"/>
            <a:endParaRPr lang="de-CH" sz="1800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6672"/>
            <a:ext cx="575078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919" y="476672"/>
            <a:ext cx="571569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985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36512" y="404664"/>
            <a:ext cx="9217024" cy="324000"/>
          </a:xfrm>
          <a:solidFill>
            <a:srgbClr val="006BCF"/>
          </a:solidFill>
        </p:spPr>
        <p:txBody>
          <a:bodyPr>
            <a:noAutofit/>
          </a:bodyPr>
          <a:lstStyle/>
          <a:p>
            <a:pPr algn="l"/>
            <a:r>
              <a:rPr lang="de-CH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              </a:t>
            </a:r>
            <a:r>
              <a:rPr lang="de-CH" sz="1200" spc="8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Regionale Vernetzung im Frühbereich</a:t>
            </a:r>
            <a:endParaRPr lang="de-CH" sz="1200" spc="8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29562" y="872716"/>
            <a:ext cx="7884876" cy="5112568"/>
          </a:xfrm>
        </p:spPr>
        <p:txBody>
          <a:bodyPr>
            <a:normAutofit/>
          </a:bodyPr>
          <a:lstStyle/>
          <a:p>
            <a:pPr algn="l">
              <a:spcBef>
                <a:spcPts val="600"/>
              </a:spcBef>
            </a:pPr>
            <a:r>
              <a:rPr lang="de-CH" sz="2800" b="1" dirty="0">
                <a:solidFill>
                  <a:srgbClr val="005D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Überblick </a:t>
            </a:r>
            <a:r>
              <a:rPr lang="de-CH" sz="2800" b="1" dirty="0" smtClean="0">
                <a:solidFill>
                  <a:srgbClr val="005D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Vorgehen</a:t>
            </a:r>
            <a:endParaRPr lang="de-CH" sz="2800" dirty="0" smtClean="0">
              <a:solidFill>
                <a:srgbClr val="005D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CH" sz="1800" dirty="0" smtClean="0">
              <a:solidFill>
                <a:srgbClr val="005D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600"/>
              </a:spcBef>
            </a:pPr>
            <a:r>
              <a:rPr lang="de-CH" sz="2400" dirty="0" smtClean="0">
                <a:solidFill>
                  <a:srgbClr val="005D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Schritt 1: Profil ausfüllen, Marktstand einrichten</a:t>
            </a:r>
          </a:p>
          <a:p>
            <a:pPr algn="l">
              <a:spcBef>
                <a:spcPts val="600"/>
              </a:spcBef>
            </a:pPr>
            <a:endParaRPr lang="de-CH" sz="2400" dirty="0" smtClean="0">
              <a:solidFill>
                <a:srgbClr val="005D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600"/>
              </a:spcBef>
            </a:pPr>
            <a:r>
              <a:rPr lang="de-CH" sz="2400" dirty="0" smtClean="0">
                <a:solidFill>
                  <a:srgbClr val="005D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Schritt </a:t>
            </a:r>
            <a:r>
              <a:rPr lang="de-CH" sz="2400" dirty="0">
                <a:solidFill>
                  <a:srgbClr val="005D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2: Vorhandene Kontakte </a:t>
            </a:r>
            <a:r>
              <a:rPr lang="de-CH" sz="2400" dirty="0" smtClean="0">
                <a:solidFill>
                  <a:srgbClr val="005D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visualisieren &amp; </a:t>
            </a:r>
            <a:r>
              <a:rPr lang="de-CH" sz="2400" dirty="0">
                <a:solidFill>
                  <a:srgbClr val="005D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Optimierungsbedarf </a:t>
            </a:r>
            <a:r>
              <a:rPr lang="de-CH" sz="2400" dirty="0" smtClean="0">
                <a:solidFill>
                  <a:srgbClr val="005D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aufzeigen</a:t>
            </a:r>
          </a:p>
          <a:p>
            <a:pPr algn="l">
              <a:spcBef>
                <a:spcPts val="600"/>
              </a:spcBef>
            </a:pPr>
            <a:endParaRPr lang="de-CH" sz="2400" dirty="0" smtClean="0">
              <a:solidFill>
                <a:srgbClr val="005D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600"/>
              </a:spcBef>
            </a:pPr>
            <a:r>
              <a:rPr lang="de-CH" sz="2400" i="1" dirty="0" smtClean="0">
                <a:solidFill>
                  <a:srgbClr val="005DC4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de-CH" sz="2400" i="1" dirty="0" smtClean="0">
                <a:solidFill>
                  <a:srgbClr val="005D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Zeitrahmen</a:t>
            </a:r>
            <a:r>
              <a:rPr lang="de-CH" sz="2400" i="1" dirty="0">
                <a:solidFill>
                  <a:srgbClr val="005D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20-30 Minuten</a:t>
            </a:r>
          </a:p>
          <a:p>
            <a:pPr algn="l">
              <a:spcBef>
                <a:spcPts val="600"/>
              </a:spcBef>
            </a:pPr>
            <a:endParaRPr lang="de-CH" sz="2400" dirty="0" smtClean="0">
              <a:solidFill>
                <a:srgbClr val="005D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600"/>
              </a:spcBef>
            </a:pPr>
            <a:r>
              <a:rPr lang="de-CH" sz="2400" dirty="0">
                <a:solidFill>
                  <a:srgbClr val="005D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Schritt 3: </a:t>
            </a:r>
            <a:r>
              <a:rPr lang="de-CH" sz="2400" dirty="0" smtClean="0">
                <a:solidFill>
                  <a:srgbClr val="005D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Austausch</a:t>
            </a:r>
            <a:endParaRPr lang="de-CH" sz="2400" dirty="0">
              <a:solidFill>
                <a:srgbClr val="005D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600"/>
              </a:spcBef>
            </a:pPr>
            <a:endParaRPr lang="de-CH" sz="2400" b="1" dirty="0" smtClean="0">
              <a:solidFill>
                <a:srgbClr val="005D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600"/>
              </a:spcBef>
            </a:pPr>
            <a:endParaRPr lang="de-CH" sz="2400" b="1" dirty="0">
              <a:solidFill>
                <a:srgbClr val="005D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600"/>
              </a:spcBef>
            </a:pPr>
            <a:endParaRPr lang="de-CH" sz="2400" b="1" dirty="0" smtClean="0">
              <a:solidFill>
                <a:srgbClr val="005D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600"/>
              </a:spcBef>
            </a:pPr>
            <a:endParaRPr lang="de-CH" sz="1800" dirty="0" smtClean="0">
              <a:solidFill>
                <a:srgbClr val="005DC4"/>
              </a:solidFill>
              <a:latin typeface="RM6 MVB 001 CC" pitchFamily="50" charset="0"/>
            </a:endParaRPr>
          </a:p>
          <a:p>
            <a:pPr algn="l"/>
            <a:endParaRPr lang="de-CH" sz="1800" dirty="0" smtClean="0">
              <a:solidFill>
                <a:schemeClr val="tx1"/>
              </a:solidFill>
            </a:endParaRPr>
          </a:p>
          <a:p>
            <a:pPr algn="l"/>
            <a:endParaRPr lang="de-CH" sz="1800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6672"/>
            <a:ext cx="575078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919" y="476672"/>
            <a:ext cx="571569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777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36512" y="404664"/>
            <a:ext cx="9217024" cy="324000"/>
          </a:xfrm>
          <a:solidFill>
            <a:srgbClr val="006BCF"/>
          </a:solidFill>
        </p:spPr>
        <p:txBody>
          <a:bodyPr>
            <a:noAutofit/>
          </a:bodyPr>
          <a:lstStyle/>
          <a:p>
            <a:pPr algn="l"/>
            <a:r>
              <a:rPr lang="de-CH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              </a:t>
            </a:r>
            <a:r>
              <a:rPr lang="de-CH" sz="1200" spc="8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Regionale Vernetzung im Frühbereich</a:t>
            </a:r>
            <a:endParaRPr lang="de-CH" sz="1200" spc="8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29562" y="872716"/>
            <a:ext cx="7884876" cy="5112568"/>
          </a:xfrm>
        </p:spPr>
        <p:txBody>
          <a:bodyPr>
            <a:normAutofit/>
          </a:bodyPr>
          <a:lstStyle/>
          <a:p>
            <a:pPr algn="l">
              <a:spcBef>
                <a:spcPts val="600"/>
              </a:spcBef>
            </a:pPr>
            <a:r>
              <a:rPr lang="de-CH" sz="2400" b="1" dirty="0" smtClean="0">
                <a:solidFill>
                  <a:srgbClr val="005D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Schritt 1: </a:t>
            </a:r>
          </a:p>
          <a:p>
            <a:pPr algn="l">
              <a:spcBef>
                <a:spcPts val="600"/>
              </a:spcBef>
            </a:pPr>
            <a:endParaRPr lang="de-CH" sz="2400" b="1" dirty="0">
              <a:solidFill>
                <a:srgbClr val="005D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600"/>
              </a:spcBef>
            </a:pPr>
            <a:r>
              <a:rPr lang="de-CH" sz="2400" b="1" dirty="0" smtClean="0">
                <a:solidFill>
                  <a:srgbClr val="005D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Profil ausfüllen, Marktstand einrichten</a:t>
            </a:r>
          </a:p>
          <a:p>
            <a:pPr algn="l">
              <a:spcBef>
                <a:spcPts val="600"/>
              </a:spcBef>
            </a:pPr>
            <a:endParaRPr lang="de-CH" sz="2400" dirty="0">
              <a:solidFill>
                <a:srgbClr val="005D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600"/>
              </a:spcBef>
            </a:pPr>
            <a:r>
              <a:rPr lang="de-CH" sz="2400" dirty="0" smtClean="0">
                <a:solidFill>
                  <a:srgbClr val="005DC4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Jedes Angebot für sich</a:t>
            </a:r>
          </a:p>
          <a:p>
            <a:pPr algn="l">
              <a:spcBef>
                <a:spcPts val="600"/>
              </a:spcBef>
            </a:pPr>
            <a:endParaRPr lang="de-CH" sz="1800" dirty="0" smtClean="0">
              <a:solidFill>
                <a:srgbClr val="005DC4"/>
              </a:solidFill>
              <a:latin typeface="RM6 MVB 001 CC" pitchFamily="50" charset="0"/>
            </a:endParaRPr>
          </a:p>
          <a:p>
            <a:pPr algn="l"/>
            <a:endParaRPr lang="de-CH" sz="1800" dirty="0" smtClean="0">
              <a:solidFill>
                <a:schemeClr val="tx1"/>
              </a:solidFill>
            </a:endParaRPr>
          </a:p>
          <a:p>
            <a:pPr algn="l"/>
            <a:endParaRPr lang="de-CH" sz="1800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6672"/>
            <a:ext cx="575078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919" y="476672"/>
            <a:ext cx="571569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\\mvb-data\User\christian.gerber\Home\Downloads\Profil Thun-page-00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4" b="46824"/>
          <a:stretch/>
        </p:blipFill>
        <p:spPr bwMode="auto">
          <a:xfrm>
            <a:off x="683568" y="980728"/>
            <a:ext cx="7632848" cy="5469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\\mvb-data\User\christian.gerber\Home\Downloads\Profil Thun-page-00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68" b="-3512"/>
          <a:stretch/>
        </p:blipFill>
        <p:spPr bwMode="auto">
          <a:xfrm>
            <a:off x="721842" y="1004376"/>
            <a:ext cx="7632848" cy="5445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341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1" t="3869" r="4480" b="10009"/>
          <a:stretch/>
        </p:blipFill>
        <p:spPr bwMode="auto">
          <a:xfrm>
            <a:off x="5004048" y="3093726"/>
            <a:ext cx="4051467" cy="3503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36512" y="404664"/>
            <a:ext cx="9217024" cy="324000"/>
          </a:xfrm>
          <a:solidFill>
            <a:srgbClr val="006BCF"/>
          </a:solidFill>
        </p:spPr>
        <p:txBody>
          <a:bodyPr>
            <a:noAutofit/>
          </a:bodyPr>
          <a:lstStyle/>
          <a:p>
            <a:pPr algn="l"/>
            <a:r>
              <a:rPr lang="de-CH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              </a:t>
            </a:r>
            <a:r>
              <a:rPr lang="de-CH" sz="1200" spc="8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Regionale Vernetzung im Frühbereich</a:t>
            </a:r>
            <a:endParaRPr lang="de-CH" sz="1200" spc="8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29562" y="872716"/>
            <a:ext cx="7884876" cy="5112568"/>
          </a:xfrm>
        </p:spPr>
        <p:txBody>
          <a:bodyPr>
            <a:normAutofit/>
          </a:bodyPr>
          <a:lstStyle/>
          <a:p>
            <a:pPr algn="l">
              <a:spcBef>
                <a:spcPts val="600"/>
              </a:spcBef>
            </a:pPr>
            <a:r>
              <a:rPr lang="de-CH" sz="2400" b="1" dirty="0" smtClean="0">
                <a:solidFill>
                  <a:srgbClr val="005D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Schritt 2: </a:t>
            </a:r>
          </a:p>
          <a:p>
            <a:pPr algn="l">
              <a:spcBef>
                <a:spcPts val="600"/>
              </a:spcBef>
            </a:pPr>
            <a:r>
              <a:rPr lang="de-CH" sz="2400" b="1" dirty="0" smtClean="0">
                <a:solidFill>
                  <a:srgbClr val="005D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Kontakte visualisieren &amp; </a:t>
            </a:r>
            <a:r>
              <a:rPr lang="de-CH" sz="2400" b="1" dirty="0">
                <a:solidFill>
                  <a:srgbClr val="005D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Optimierungsbedarf aufzeigen</a:t>
            </a:r>
          </a:p>
          <a:p>
            <a:pPr algn="l">
              <a:spcBef>
                <a:spcPts val="600"/>
              </a:spcBef>
            </a:pPr>
            <a:endParaRPr lang="de-CH" sz="2400" b="1" dirty="0" smtClean="0">
              <a:solidFill>
                <a:srgbClr val="005D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600"/>
              </a:spcBef>
            </a:pPr>
            <a:r>
              <a:rPr lang="de-CH" sz="2400" b="1" dirty="0" smtClean="0">
                <a:solidFill>
                  <a:srgbClr val="005D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Vorhandene Kontakte visualisieren</a:t>
            </a:r>
          </a:p>
          <a:p>
            <a:pPr algn="l">
              <a:spcBef>
                <a:spcPts val="600"/>
              </a:spcBef>
            </a:pPr>
            <a:endParaRPr lang="de-CH" sz="2400" dirty="0">
              <a:solidFill>
                <a:srgbClr val="005D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600"/>
              </a:spcBef>
            </a:pPr>
            <a:r>
              <a:rPr lang="de-CH" sz="2400" dirty="0" smtClean="0">
                <a:solidFill>
                  <a:srgbClr val="005DC4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Kontakte mit  - - - </a:t>
            </a:r>
            <a:r>
              <a:rPr lang="de-CH" sz="2400" dirty="0">
                <a:solidFill>
                  <a:srgbClr val="005DC4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&gt;</a:t>
            </a:r>
            <a:r>
              <a:rPr lang="de-CH" sz="2400" dirty="0" smtClean="0">
                <a:solidFill>
                  <a:srgbClr val="005DC4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einzeichnen</a:t>
            </a:r>
            <a:endParaRPr lang="de-CH" sz="2400" dirty="0">
              <a:solidFill>
                <a:srgbClr val="005D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600"/>
              </a:spcBef>
            </a:pPr>
            <a:endParaRPr lang="de-CH" sz="1800" dirty="0" smtClean="0">
              <a:solidFill>
                <a:srgbClr val="005DC4"/>
              </a:solidFill>
              <a:latin typeface="RM6 MVB 001 CC" pitchFamily="50" charset="0"/>
            </a:endParaRPr>
          </a:p>
          <a:p>
            <a:pPr algn="l"/>
            <a:endParaRPr lang="de-CH" sz="1800" dirty="0" smtClean="0">
              <a:solidFill>
                <a:schemeClr val="tx1"/>
              </a:solidFill>
            </a:endParaRPr>
          </a:p>
          <a:p>
            <a:pPr algn="l"/>
            <a:endParaRPr lang="de-CH" sz="1800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6672"/>
            <a:ext cx="575078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919" y="476672"/>
            <a:ext cx="571569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551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36512" y="404664"/>
            <a:ext cx="9217024" cy="324000"/>
          </a:xfrm>
          <a:solidFill>
            <a:srgbClr val="006BCF"/>
          </a:solidFill>
        </p:spPr>
        <p:txBody>
          <a:bodyPr>
            <a:noAutofit/>
          </a:bodyPr>
          <a:lstStyle/>
          <a:p>
            <a:pPr algn="l"/>
            <a:r>
              <a:rPr lang="de-CH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              </a:t>
            </a:r>
            <a:r>
              <a:rPr lang="de-CH" sz="1200" spc="8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Regionale Vernetzung im Frühbereich</a:t>
            </a:r>
            <a:endParaRPr lang="de-CH" sz="1200" spc="8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29562" y="872716"/>
            <a:ext cx="7884876" cy="5112568"/>
          </a:xfrm>
        </p:spPr>
        <p:txBody>
          <a:bodyPr>
            <a:normAutofit/>
          </a:bodyPr>
          <a:lstStyle/>
          <a:p>
            <a:pPr algn="l">
              <a:spcBef>
                <a:spcPts val="600"/>
              </a:spcBef>
            </a:pPr>
            <a:r>
              <a:rPr lang="de-CH" sz="2800" b="1" dirty="0">
                <a:solidFill>
                  <a:srgbClr val="005D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Schritt 2: </a:t>
            </a:r>
          </a:p>
          <a:p>
            <a:pPr algn="l">
              <a:spcBef>
                <a:spcPts val="600"/>
              </a:spcBef>
            </a:pPr>
            <a:r>
              <a:rPr lang="de-CH" sz="2800" b="1" dirty="0">
                <a:solidFill>
                  <a:srgbClr val="005D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Kontakte </a:t>
            </a:r>
            <a:r>
              <a:rPr lang="de-CH" sz="2800" b="1" dirty="0" smtClean="0">
                <a:solidFill>
                  <a:srgbClr val="005D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visualisieren &amp; </a:t>
            </a:r>
            <a:r>
              <a:rPr lang="de-CH" sz="2800" b="1" dirty="0">
                <a:solidFill>
                  <a:srgbClr val="005D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Optimierungsbedarf </a:t>
            </a:r>
            <a:r>
              <a:rPr lang="de-CH" sz="2800" b="1" dirty="0" smtClean="0">
                <a:solidFill>
                  <a:srgbClr val="005D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aufzeigen</a:t>
            </a:r>
          </a:p>
          <a:p>
            <a:pPr algn="l">
              <a:spcBef>
                <a:spcPts val="600"/>
              </a:spcBef>
            </a:pPr>
            <a:endParaRPr lang="de-CH" sz="2800" b="1" dirty="0">
              <a:solidFill>
                <a:srgbClr val="005D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600"/>
              </a:spcBef>
            </a:pPr>
            <a:r>
              <a:rPr lang="de-CH" sz="2400" b="1" dirty="0" smtClean="0">
                <a:solidFill>
                  <a:srgbClr val="005D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Optimierungsbedarf </a:t>
            </a:r>
            <a:r>
              <a:rPr lang="de-CH" sz="2400" b="1" dirty="0">
                <a:solidFill>
                  <a:srgbClr val="005D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aufzeigen</a:t>
            </a:r>
          </a:p>
          <a:p>
            <a:pPr algn="l">
              <a:spcBef>
                <a:spcPts val="600"/>
              </a:spcBef>
            </a:pPr>
            <a:endParaRPr lang="de-CH" sz="2400" dirty="0">
              <a:solidFill>
                <a:srgbClr val="005D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600"/>
              </a:spcBef>
            </a:pPr>
            <a:r>
              <a:rPr lang="de-CH" sz="2400" dirty="0" smtClean="0">
                <a:solidFill>
                  <a:srgbClr val="005DC4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Optimierungsbedarf mit </a:t>
            </a:r>
          </a:p>
          <a:p>
            <a:pPr algn="l">
              <a:spcBef>
                <a:spcPts val="600"/>
              </a:spcBef>
            </a:pPr>
            <a:r>
              <a:rPr lang="de-CH" sz="2400" dirty="0">
                <a:solidFill>
                  <a:srgbClr val="005DC4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CH" sz="2400" dirty="0" smtClean="0">
                <a:solidFill>
                  <a:srgbClr val="005DC4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einzeichnen</a:t>
            </a:r>
            <a:endParaRPr lang="de-CH" sz="2400" dirty="0">
              <a:solidFill>
                <a:srgbClr val="005D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600"/>
              </a:spcBef>
            </a:pPr>
            <a:endParaRPr lang="de-CH" sz="1800" dirty="0" smtClean="0">
              <a:solidFill>
                <a:srgbClr val="005DC4"/>
              </a:solidFill>
              <a:latin typeface="RM6 MVB 001 CC" pitchFamily="50" charset="0"/>
            </a:endParaRPr>
          </a:p>
          <a:p>
            <a:pPr algn="l"/>
            <a:endParaRPr lang="de-CH" sz="1800" dirty="0" smtClean="0">
              <a:solidFill>
                <a:schemeClr val="tx1"/>
              </a:solidFill>
            </a:endParaRPr>
          </a:p>
          <a:p>
            <a:pPr algn="l"/>
            <a:endParaRPr lang="de-CH" sz="1800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6672"/>
            <a:ext cx="575078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919" y="476672"/>
            <a:ext cx="571569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0" t="3441"/>
          <a:stretch/>
        </p:blipFill>
        <p:spPr bwMode="auto">
          <a:xfrm>
            <a:off x="5553205" y="2852936"/>
            <a:ext cx="3600399" cy="3392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Gerade Verbindung mit Pfeil 7"/>
          <p:cNvCxnSpPr/>
          <p:nvPr/>
        </p:nvCxnSpPr>
        <p:spPr>
          <a:xfrm>
            <a:off x="4248457" y="3933056"/>
            <a:ext cx="647086" cy="0"/>
          </a:xfrm>
          <a:prstGeom prst="straightConnector1">
            <a:avLst/>
          </a:prstGeom>
          <a:ln w="38100">
            <a:solidFill>
              <a:srgbClr val="005DC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72" y="1403772"/>
            <a:ext cx="7802856" cy="5058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0752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36512" y="404664"/>
            <a:ext cx="9217024" cy="324000"/>
          </a:xfrm>
          <a:solidFill>
            <a:srgbClr val="006BCF"/>
          </a:solidFill>
        </p:spPr>
        <p:txBody>
          <a:bodyPr>
            <a:noAutofit/>
          </a:bodyPr>
          <a:lstStyle/>
          <a:p>
            <a:pPr algn="l"/>
            <a:r>
              <a:rPr lang="de-CH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              </a:t>
            </a:r>
            <a:r>
              <a:rPr lang="de-CH" sz="1200" spc="8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Regionale Vernetzung im Frühbereich</a:t>
            </a:r>
            <a:endParaRPr lang="de-CH" sz="1200" spc="8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29562" y="872716"/>
            <a:ext cx="7884876" cy="5112568"/>
          </a:xfrm>
        </p:spPr>
        <p:txBody>
          <a:bodyPr>
            <a:normAutofit/>
          </a:bodyPr>
          <a:lstStyle/>
          <a:p>
            <a:pPr algn="l">
              <a:spcBef>
                <a:spcPts val="600"/>
              </a:spcBef>
            </a:pPr>
            <a:r>
              <a:rPr lang="de-CH" sz="2400" b="1" dirty="0" smtClean="0">
                <a:solidFill>
                  <a:srgbClr val="005D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Schritt </a:t>
            </a:r>
            <a:r>
              <a:rPr lang="de-CH" sz="2400" b="1" dirty="0">
                <a:solidFill>
                  <a:srgbClr val="005D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de-CH" sz="2400" b="1" dirty="0" smtClean="0">
                <a:solidFill>
                  <a:srgbClr val="005D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l">
              <a:spcBef>
                <a:spcPts val="600"/>
              </a:spcBef>
            </a:pPr>
            <a:endParaRPr lang="de-CH" sz="2400" b="1" dirty="0">
              <a:solidFill>
                <a:srgbClr val="005D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600"/>
              </a:spcBef>
            </a:pPr>
            <a:r>
              <a:rPr lang="de-CH" sz="2400" b="1" dirty="0" smtClean="0">
                <a:solidFill>
                  <a:srgbClr val="005D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Bedarfsgerechter Austausch</a:t>
            </a:r>
          </a:p>
          <a:p>
            <a:pPr algn="l">
              <a:spcBef>
                <a:spcPts val="600"/>
              </a:spcBef>
            </a:pPr>
            <a:r>
              <a:rPr lang="de-CH" sz="2400" dirty="0" smtClean="0">
                <a:solidFill>
                  <a:srgbClr val="005DC4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</a:t>
            </a:r>
            <a:endParaRPr lang="de-CH" sz="2400" dirty="0" smtClean="0">
              <a:solidFill>
                <a:srgbClr val="005D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600"/>
              </a:spcBef>
            </a:pPr>
            <a:endParaRPr lang="de-CH" sz="1800" dirty="0" smtClean="0">
              <a:solidFill>
                <a:srgbClr val="005DC4"/>
              </a:solidFill>
              <a:latin typeface="RM6 MVB 001 CC" pitchFamily="50" charset="0"/>
            </a:endParaRPr>
          </a:p>
          <a:p>
            <a:pPr algn="l"/>
            <a:endParaRPr lang="de-CH" sz="1800" dirty="0" smtClean="0">
              <a:solidFill>
                <a:schemeClr val="tx1"/>
              </a:solidFill>
            </a:endParaRPr>
          </a:p>
          <a:p>
            <a:pPr marL="342900" indent="-342900" algn="l">
              <a:spcBef>
                <a:spcPts val="600"/>
              </a:spcBef>
              <a:buFont typeface="Wingdings"/>
              <a:buChar char="à"/>
            </a:pPr>
            <a:r>
              <a:rPr lang="de-CH" sz="1800" dirty="0" smtClean="0">
                <a:solidFill>
                  <a:srgbClr val="005DC4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Bei Bedarf</a:t>
            </a:r>
            <a:endParaRPr lang="de-CH" sz="1800" dirty="0">
              <a:solidFill>
                <a:srgbClr val="005DC4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l">
              <a:spcBef>
                <a:spcPts val="600"/>
              </a:spcBef>
            </a:pPr>
            <a:r>
              <a:rPr lang="de-CH" sz="1800" dirty="0">
                <a:solidFill>
                  <a:srgbClr val="005DC4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Arbeitsblatt ausfüllen</a:t>
            </a:r>
          </a:p>
          <a:p>
            <a:pPr algn="l"/>
            <a:endParaRPr lang="de-CH" sz="1800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6672"/>
            <a:ext cx="575078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919" y="476672"/>
            <a:ext cx="571569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hteck 5"/>
          <p:cNvSpPr/>
          <p:nvPr/>
        </p:nvSpPr>
        <p:spPr>
          <a:xfrm>
            <a:off x="7244696" y="2636912"/>
            <a:ext cx="1008112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prstClr val="white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6588224" y="1052736"/>
            <a:ext cx="1516663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prstClr val="white"/>
              </a:solidFill>
            </a:endParaRPr>
          </a:p>
        </p:txBody>
      </p:sp>
      <p:pic>
        <p:nvPicPr>
          <p:cNvPr id="8" name="Picture 2" descr="X:\GL\Vernetzung\Projekt Regionale Vernetzung\Veranstaltungen\Veranstaltungen - Nr. 2\Unteres Emmental\Materialien\Schnittstellenklärung-page-0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879" y="1858645"/>
            <a:ext cx="3312368" cy="468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66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36512" y="404664"/>
            <a:ext cx="9217024" cy="324000"/>
          </a:xfrm>
          <a:solidFill>
            <a:srgbClr val="006BCF"/>
          </a:solidFill>
        </p:spPr>
        <p:txBody>
          <a:bodyPr>
            <a:noAutofit/>
          </a:bodyPr>
          <a:lstStyle/>
          <a:p>
            <a:pPr algn="l"/>
            <a:r>
              <a:rPr lang="de-CH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              </a:t>
            </a:r>
            <a:r>
              <a:rPr lang="de-CH" sz="1200" spc="8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Regionale Vernetzung im Frühbereich</a:t>
            </a:r>
            <a:endParaRPr lang="de-CH" sz="1200" spc="8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29562" y="872716"/>
            <a:ext cx="7884876" cy="5112568"/>
          </a:xfrm>
        </p:spPr>
        <p:txBody>
          <a:bodyPr>
            <a:normAutofit/>
          </a:bodyPr>
          <a:lstStyle/>
          <a:p>
            <a:pPr algn="l">
              <a:spcBef>
                <a:spcPts val="600"/>
              </a:spcBef>
            </a:pPr>
            <a:r>
              <a:rPr lang="de-CH" sz="2800" b="1" dirty="0" smtClean="0">
                <a:solidFill>
                  <a:srgbClr val="005D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Pause</a:t>
            </a:r>
            <a:endParaRPr lang="de-CH" sz="2800" b="1" dirty="0">
              <a:solidFill>
                <a:srgbClr val="005D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CH" sz="1800" dirty="0" smtClean="0">
              <a:solidFill>
                <a:srgbClr val="005D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CH" sz="1800" dirty="0" smtClean="0">
              <a:solidFill>
                <a:srgbClr val="005D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600"/>
              </a:spcBef>
            </a:pPr>
            <a:r>
              <a:rPr lang="de-CH" sz="2400" dirty="0" smtClean="0">
                <a:solidFill>
                  <a:srgbClr val="005DC4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de-CH" sz="2400" dirty="0" smtClean="0">
                <a:solidFill>
                  <a:srgbClr val="005D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ca. 20 Minuten</a:t>
            </a:r>
            <a:endParaRPr lang="de-CH" sz="2400" dirty="0">
              <a:solidFill>
                <a:srgbClr val="005D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CH" sz="1800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6672"/>
            <a:ext cx="575078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919" y="476672"/>
            <a:ext cx="571569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24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36512" y="404664"/>
            <a:ext cx="9217024" cy="324000"/>
          </a:xfrm>
          <a:solidFill>
            <a:srgbClr val="006BCF"/>
          </a:solidFill>
        </p:spPr>
        <p:txBody>
          <a:bodyPr>
            <a:noAutofit/>
          </a:bodyPr>
          <a:lstStyle/>
          <a:p>
            <a:pPr algn="l"/>
            <a:r>
              <a:rPr lang="de-CH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              </a:t>
            </a:r>
            <a:r>
              <a:rPr lang="de-CH" sz="1200" spc="8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Regionale Vernetzung im Frühbereich</a:t>
            </a:r>
            <a:endParaRPr lang="de-CH" sz="1200" spc="8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29562" y="872716"/>
            <a:ext cx="7884876" cy="5112568"/>
          </a:xfrm>
        </p:spPr>
        <p:txBody>
          <a:bodyPr>
            <a:normAutofit/>
          </a:bodyPr>
          <a:lstStyle/>
          <a:p>
            <a:pPr algn="l">
              <a:spcBef>
                <a:spcPts val="600"/>
              </a:spcBef>
            </a:pPr>
            <a:r>
              <a:rPr lang="de-CH" sz="2800" b="1" dirty="0" smtClean="0">
                <a:solidFill>
                  <a:srgbClr val="005D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Erreichbarkeit von vulnerablen Gruppen</a:t>
            </a:r>
          </a:p>
          <a:p>
            <a:pPr marL="285750" indent="-285750" algn="l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CH" sz="1800" dirty="0" smtClean="0">
              <a:solidFill>
                <a:srgbClr val="005D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600"/>
              </a:spcBef>
            </a:pPr>
            <a:r>
              <a:rPr lang="de-CH" sz="2400" b="1" dirty="0">
                <a:solidFill>
                  <a:srgbClr val="005D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Austausch in den Gruppen </a:t>
            </a:r>
            <a:endParaRPr lang="de-CH" sz="2000" b="1" dirty="0">
              <a:solidFill>
                <a:srgbClr val="005D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600"/>
              </a:spcBef>
            </a:pPr>
            <a:endParaRPr lang="de-CH" sz="2400" dirty="0" smtClean="0">
              <a:solidFill>
                <a:srgbClr val="005D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600"/>
              </a:spcBef>
            </a:pPr>
            <a:r>
              <a:rPr lang="de-CH" sz="2400" dirty="0" smtClean="0">
                <a:solidFill>
                  <a:srgbClr val="005D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Vorschlag:</a:t>
            </a:r>
            <a:endParaRPr lang="de-CH" sz="2400" dirty="0">
              <a:solidFill>
                <a:srgbClr val="005D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CH" sz="2400" dirty="0" smtClean="0">
                <a:solidFill>
                  <a:srgbClr val="005D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Anfang Frühbereich</a:t>
            </a:r>
          </a:p>
          <a:p>
            <a:pPr marL="342900" indent="-342900" algn="l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CH" sz="2400" dirty="0" smtClean="0">
                <a:solidFill>
                  <a:srgbClr val="005D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Betreuung / Ende Frühbereich mit Schnittstelle zum Schulbereich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6672"/>
            <a:ext cx="575078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919" y="476672"/>
            <a:ext cx="571569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174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36512" y="404664"/>
            <a:ext cx="9217024" cy="324000"/>
          </a:xfrm>
          <a:solidFill>
            <a:srgbClr val="006BCF"/>
          </a:solidFill>
        </p:spPr>
        <p:txBody>
          <a:bodyPr>
            <a:noAutofit/>
          </a:bodyPr>
          <a:lstStyle/>
          <a:p>
            <a:pPr algn="l"/>
            <a:r>
              <a:rPr lang="de-CH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              </a:t>
            </a:r>
            <a:r>
              <a:rPr lang="de-CH" sz="1200" spc="8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Regionale Vernetzung im Frühbereich</a:t>
            </a:r>
            <a:endParaRPr lang="de-CH" sz="1200" spc="8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29562" y="872716"/>
            <a:ext cx="7884876" cy="5112568"/>
          </a:xfrm>
        </p:spPr>
        <p:txBody>
          <a:bodyPr>
            <a:normAutofit/>
          </a:bodyPr>
          <a:lstStyle/>
          <a:p>
            <a:pPr algn="l">
              <a:spcBef>
                <a:spcPts val="600"/>
              </a:spcBef>
            </a:pPr>
            <a:r>
              <a:rPr lang="de-CH" sz="2800" b="1" dirty="0">
                <a:solidFill>
                  <a:srgbClr val="005D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Erreichbarkeit von vulnerablen </a:t>
            </a:r>
            <a:r>
              <a:rPr lang="de-CH" sz="2800" b="1" dirty="0" smtClean="0">
                <a:solidFill>
                  <a:srgbClr val="005D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Gruppen</a:t>
            </a:r>
            <a:endParaRPr lang="de-CH" sz="1800" dirty="0" smtClean="0">
              <a:solidFill>
                <a:srgbClr val="005D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CH" sz="1800" dirty="0" smtClean="0">
              <a:solidFill>
                <a:srgbClr val="005D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600"/>
              </a:spcBef>
            </a:pPr>
            <a:r>
              <a:rPr lang="de-CH" sz="2400" dirty="0" smtClean="0">
                <a:solidFill>
                  <a:srgbClr val="005D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Leitfragen:</a:t>
            </a:r>
          </a:p>
          <a:p>
            <a:pPr marL="342900" indent="-342900" algn="l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CH" sz="2400" dirty="0">
                <a:solidFill>
                  <a:srgbClr val="005D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Welche Zielgruppen können nicht erreicht </a:t>
            </a:r>
            <a:r>
              <a:rPr lang="de-CH" sz="2400" dirty="0" smtClean="0">
                <a:solidFill>
                  <a:srgbClr val="005D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werden?</a:t>
            </a:r>
          </a:p>
          <a:p>
            <a:pPr marL="342900" indent="-342900" algn="l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CH" sz="2400" dirty="0" smtClean="0">
                <a:solidFill>
                  <a:srgbClr val="005D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 </a:t>
            </a:r>
            <a:r>
              <a:rPr lang="de-CH" sz="2400" dirty="0">
                <a:solidFill>
                  <a:srgbClr val="005D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könnten diese Gruppen besser erreicht werden (zielgruppenspezifisch</a:t>
            </a:r>
            <a:r>
              <a:rPr lang="de-CH" sz="2400" dirty="0" smtClean="0">
                <a:solidFill>
                  <a:srgbClr val="005D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)?</a:t>
            </a:r>
          </a:p>
          <a:p>
            <a:pPr marL="800100" lvl="1" indent="-342900" algn="l">
              <a:spcBef>
                <a:spcPts val="600"/>
              </a:spcBef>
              <a:buFont typeface="Wingdings"/>
              <a:buChar char="à"/>
            </a:pPr>
            <a:r>
              <a:rPr lang="de-CH" sz="2000" dirty="0" smtClean="0">
                <a:solidFill>
                  <a:srgbClr val="005D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</a:t>
            </a:r>
            <a:r>
              <a:rPr lang="de-CH" sz="2000" dirty="0">
                <a:solidFill>
                  <a:srgbClr val="005D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 hilfreich</a:t>
            </a:r>
            <a:r>
              <a:rPr lang="de-CH" sz="2000" dirty="0" smtClean="0">
                <a:solidFill>
                  <a:srgbClr val="005D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lvl="1" algn="l">
              <a:spcBef>
                <a:spcPts val="600"/>
              </a:spcBef>
            </a:pPr>
            <a:r>
              <a:rPr lang="de-CH" sz="2000" dirty="0" smtClean="0">
                <a:solidFill>
                  <a:srgbClr val="005DC4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</a:t>
            </a:r>
            <a:r>
              <a:rPr lang="de-CH" sz="2000" dirty="0">
                <a:solidFill>
                  <a:srgbClr val="005DC4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de-CH" sz="2000" dirty="0" smtClean="0">
                <a:solidFill>
                  <a:srgbClr val="005D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 </a:t>
            </a:r>
            <a:r>
              <a:rPr lang="de-CH" sz="2000" dirty="0">
                <a:solidFill>
                  <a:srgbClr val="005D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 Beispiele?</a:t>
            </a:r>
          </a:p>
          <a:p>
            <a:pPr marL="342900" indent="-342900" algn="l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CH" sz="2400" dirty="0">
                <a:solidFill>
                  <a:srgbClr val="005D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braucht es konkret? Wie weiter?</a:t>
            </a:r>
          </a:p>
          <a:p>
            <a:pPr algn="l">
              <a:spcBef>
                <a:spcPts val="600"/>
              </a:spcBef>
            </a:pPr>
            <a:endParaRPr lang="de-CH" sz="2400" dirty="0">
              <a:solidFill>
                <a:srgbClr val="005D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CH" sz="1800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6672"/>
            <a:ext cx="575078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919" y="476672"/>
            <a:ext cx="571569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752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36512" y="404664"/>
            <a:ext cx="9217024" cy="324000"/>
          </a:xfrm>
          <a:solidFill>
            <a:srgbClr val="006BCF"/>
          </a:solidFill>
        </p:spPr>
        <p:txBody>
          <a:bodyPr>
            <a:noAutofit/>
          </a:bodyPr>
          <a:lstStyle/>
          <a:p>
            <a:pPr algn="l"/>
            <a:r>
              <a:rPr lang="de-CH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              </a:t>
            </a:r>
            <a:r>
              <a:rPr lang="de-CH" sz="1200" spc="8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Regionale Vernetzung im Frühbereich</a:t>
            </a:r>
            <a:endParaRPr lang="de-CH" sz="1200" spc="8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29562" y="872716"/>
            <a:ext cx="7884876" cy="5112568"/>
          </a:xfrm>
        </p:spPr>
        <p:txBody>
          <a:bodyPr>
            <a:normAutofit/>
          </a:bodyPr>
          <a:lstStyle/>
          <a:p>
            <a:pPr algn="l">
              <a:spcBef>
                <a:spcPts val="600"/>
              </a:spcBef>
            </a:pPr>
            <a:r>
              <a:rPr lang="de-CH" sz="2800" b="1" dirty="0">
                <a:solidFill>
                  <a:srgbClr val="005D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Zusammenführung und Ausblick</a:t>
            </a:r>
          </a:p>
          <a:p>
            <a:pPr marL="285750" indent="-285750" algn="l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CH" sz="1800" dirty="0" smtClean="0">
              <a:solidFill>
                <a:srgbClr val="005D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CH" sz="1800" dirty="0" smtClean="0">
              <a:solidFill>
                <a:srgbClr val="005D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CH" sz="2400" dirty="0" smtClean="0">
                <a:solidFill>
                  <a:srgbClr val="005D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Fazit</a:t>
            </a:r>
          </a:p>
          <a:p>
            <a:pPr algn="l">
              <a:spcBef>
                <a:spcPts val="600"/>
              </a:spcBef>
            </a:pPr>
            <a:endParaRPr lang="de-CH" sz="2400" dirty="0">
              <a:solidFill>
                <a:srgbClr val="005D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CH" sz="2400" dirty="0" smtClean="0">
                <a:solidFill>
                  <a:srgbClr val="005D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Weiterführung</a:t>
            </a:r>
            <a:endParaRPr lang="de-CH" sz="2400" dirty="0">
              <a:solidFill>
                <a:srgbClr val="005D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CH" sz="1800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6672"/>
            <a:ext cx="575078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919" y="476672"/>
            <a:ext cx="571569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140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36512" y="404664"/>
            <a:ext cx="9217024" cy="324000"/>
          </a:xfrm>
          <a:solidFill>
            <a:srgbClr val="006BCF"/>
          </a:solidFill>
        </p:spPr>
        <p:txBody>
          <a:bodyPr>
            <a:noAutofit/>
          </a:bodyPr>
          <a:lstStyle/>
          <a:p>
            <a:pPr algn="l"/>
            <a:r>
              <a:rPr lang="de-CH" sz="1200" dirty="0" smtClean="0">
                <a:solidFill>
                  <a:schemeClr val="bg1"/>
                </a:solidFill>
                <a:latin typeface="RM6 MVB 001 CC" pitchFamily="50" charset="0"/>
              </a:rPr>
              <a:t>					              </a:t>
            </a:r>
            <a:r>
              <a:rPr lang="de-CH" sz="1200" spc="8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Regionale Vernetzung im Frühbereich</a:t>
            </a:r>
            <a:endParaRPr lang="de-CH" sz="1200" spc="8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29562" y="872716"/>
            <a:ext cx="7884876" cy="5112568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de-CH" sz="2800" b="1" dirty="0" smtClean="0">
                <a:solidFill>
                  <a:srgbClr val="005D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Überblick </a:t>
            </a:r>
          </a:p>
          <a:p>
            <a:pPr marL="285750" indent="-285750" algn="l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CH" sz="2400" dirty="0" smtClean="0">
                <a:solidFill>
                  <a:srgbClr val="005D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Begrüssung &amp; Herleitung</a:t>
            </a:r>
          </a:p>
          <a:p>
            <a:pPr marL="285750" indent="-285750" algn="l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CH" sz="2400" dirty="0" smtClean="0">
                <a:solidFill>
                  <a:srgbClr val="005D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Kurze Vorstellungsrunde</a:t>
            </a:r>
          </a:p>
          <a:p>
            <a:pPr marL="285750" indent="-285750" algn="l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CH" sz="2400" dirty="0" smtClean="0">
                <a:solidFill>
                  <a:srgbClr val="005D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Austausch </a:t>
            </a:r>
            <a:r>
              <a:rPr lang="de-CH" sz="2400" dirty="0">
                <a:solidFill>
                  <a:srgbClr val="005D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Form eines Markstandes: Übersicht der regionalen Dienstleistungen im Frühbereich</a:t>
            </a:r>
            <a:endParaRPr lang="de-CH" sz="2400" dirty="0" smtClean="0">
              <a:solidFill>
                <a:srgbClr val="005D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CH" sz="2400" dirty="0" smtClean="0">
                <a:solidFill>
                  <a:srgbClr val="005D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Pause</a:t>
            </a:r>
            <a:endParaRPr lang="de-CH" sz="2400" dirty="0">
              <a:solidFill>
                <a:srgbClr val="005D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CH" sz="2400" dirty="0" smtClean="0">
                <a:solidFill>
                  <a:srgbClr val="005D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Austausch bez. Erreichbarkeit von vulnerablen Gruppen</a:t>
            </a:r>
          </a:p>
          <a:p>
            <a:pPr marL="285750" indent="-285750" algn="l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CH" sz="2400" dirty="0" smtClean="0">
                <a:solidFill>
                  <a:srgbClr val="005D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Zusammenführung und Ausblick</a:t>
            </a:r>
          </a:p>
          <a:p>
            <a:pPr algn="l">
              <a:spcBef>
                <a:spcPts val="600"/>
              </a:spcBef>
            </a:pPr>
            <a:endParaRPr lang="de-CH" sz="2400" dirty="0" smtClean="0">
              <a:solidFill>
                <a:srgbClr val="005D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600"/>
              </a:spcBef>
            </a:pPr>
            <a:r>
              <a:rPr lang="de-CH" sz="2400" dirty="0" smtClean="0">
                <a:solidFill>
                  <a:srgbClr val="005D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Zeitrahmen: 15:00-17:30</a:t>
            </a:r>
          </a:p>
          <a:p>
            <a:pPr algn="l"/>
            <a:endParaRPr lang="de-CH" sz="1800" dirty="0" smtClean="0">
              <a:solidFill>
                <a:schemeClr val="tx1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endParaRPr lang="de-CH" sz="1800" dirty="0" smtClean="0">
              <a:solidFill>
                <a:schemeClr val="tx1"/>
              </a:solidFill>
            </a:endParaRPr>
          </a:p>
          <a:p>
            <a:pPr algn="l"/>
            <a:endParaRPr lang="de-CH" sz="1800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6672"/>
            <a:ext cx="575078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919" y="476672"/>
            <a:ext cx="571569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074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B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84784"/>
            <a:ext cx="7772400" cy="1470025"/>
          </a:xfrm>
        </p:spPr>
        <p:txBody>
          <a:bodyPr>
            <a:normAutofit/>
          </a:bodyPr>
          <a:lstStyle/>
          <a:p>
            <a:r>
              <a:rPr lang="de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Herzlichen Dank für </a:t>
            </a:r>
            <a:br>
              <a:rPr lang="de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Ihre Teilnahme</a:t>
            </a:r>
            <a:endParaRPr lang="de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2209800"/>
          </a:xfrm>
        </p:spPr>
        <p:txBody>
          <a:bodyPr>
            <a:normAutofit/>
          </a:bodyPr>
          <a:lstStyle/>
          <a:p>
            <a:endParaRPr lang="de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CH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Vernetzungsanlass </a:t>
            </a:r>
            <a:r>
              <a:rPr lang="de-CH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 Bern Nordwest</a:t>
            </a:r>
            <a:endParaRPr lang="de-CH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24. Mai 2016, </a:t>
            </a:r>
            <a:r>
              <a:rPr lang="de-CH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Hinterkappelen</a:t>
            </a:r>
            <a:endParaRPr lang="de-CH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1725235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76672"/>
            <a:ext cx="1714707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884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085" y="908720"/>
            <a:ext cx="1981543" cy="28103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36512" y="404664"/>
            <a:ext cx="9217024" cy="324000"/>
          </a:xfrm>
          <a:solidFill>
            <a:srgbClr val="006BCF"/>
          </a:solidFill>
        </p:spPr>
        <p:txBody>
          <a:bodyPr>
            <a:noAutofit/>
          </a:bodyPr>
          <a:lstStyle/>
          <a:p>
            <a:pPr algn="l"/>
            <a:r>
              <a:rPr lang="de-CH" sz="1200" dirty="0" smtClean="0">
                <a:solidFill>
                  <a:schemeClr val="bg1"/>
                </a:solidFill>
                <a:latin typeface="RM6 MVB 001 CC" pitchFamily="50" charset="0"/>
              </a:rPr>
              <a:t>					              </a:t>
            </a:r>
            <a:r>
              <a:rPr lang="de-CH" sz="1200" spc="8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Regionale Vernetzung im Frühbereich</a:t>
            </a:r>
            <a:endParaRPr lang="de-CH" sz="1200" spc="8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3568" y="872716"/>
            <a:ext cx="7884876" cy="5112568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de-CH" sz="2800" b="1" dirty="0" smtClean="0">
                <a:solidFill>
                  <a:srgbClr val="005D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Herleitung</a:t>
            </a:r>
          </a:p>
          <a:p>
            <a:pPr algn="l">
              <a:spcBef>
                <a:spcPts val="600"/>
              </a:spcBef>
            </a:pPr>
            <a:r>
              <a:rPr lang="de-CH" sz="1800" dirty="0" smtClean="0">
                <a:solidFill>
                  <a:srgbClr val="005D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lvl="0" indent="-342900" algn="l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de-CH" sz="2400" dirty="0" smtClean="0">
                <a:solidFill>
                  <a:srgbClr val="005D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Konzept </a:t>
            </a:r>
            <a:r>
              <a:rPr lang="de-CH" sz="2400" dirty="0">
                <a:solidFill>
                  <a:srgbClr val="005D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de-CH" sz="2400" dirty="0" smtClean="0">
                <a:solidFill>
                  <a:srgbClr val="005D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rühe Förderung </a:t>
            </a:r>
          </a:p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lang="de-CH" sz="2400" dirty="0">
                <a:solidFill>
                  <a:srgbClr val="005D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400" dirty="0" smtClean="0">
                <a:solidFill>
                  <a:srgbClr val="005D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im Kanton Bern (2012) </a:t>
            </a:r>
          </a:p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lang="de-CH" sz="2400" dirty="0">
                <a:solidFill>
                  <a:srgbClr val="005D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400" dirty="0" smtClean="0">
                <a:solidFill>
                  <a:srgbClr val="005D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de-CH" sz="1600" dirty="0" smtClean="0">
                <a:solidFill>
                  <a:srgbClr val="005D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CH" altLang="de-DE" sz="1600" u="sng" dirty="0" smtClean="0">
                <a:solidFill>
                  <a:srgbClr val="005DC4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www.gef.be.ch</a:t>
            </a:r>
            <a:r>
              <a:rPr lang="de-CH" altLang="de-DE" sz="1600" dirty="0" smtClean="0">
                <a:solidFill>
                  <a:srgbClr val="005DC4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&gt;Familie&gt;Frühe Förderung)</a:t>
            </a:r>
          </a:p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endParaRPr lang="de-CH" altLang="de-DE" sz="1600" dirty="0">
              <a:solidFill>
                <a:srgbClr val="005DC4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endParaRPr lang="de-CH" altLang="de-DE" sz="1600" dirty="0" smtClean="0">
              <a:solidFill>
                <a:srgbClr val="005DC4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342900" lvl="0" indent="-342900" algn="l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de-CH" altLang="de-DE" sz="2400" dirty="0" smtClean="0">
                <a:solidFill>
                  <a:srgbClr val="005DC4"/>
                </a:solidFill>
                <a:latin typeface="Arial" pitchFamily="34" charset="0"/>
                <a:cs typeface="Arial" pitchFamily="34" charset="0"/>
              </a:rPr>
              <a:t>Definition Frühe Förderung</a:t>
            </a:r>
          </a:p>
          <a:p>
            <a:pPr marL="571500" lvl="0" indent="-571500" algn="l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de-CH" altLang="de-DE" sz="2400" dirty="0" smtClean="0">
              <a:solidFill>
                <a:srgbClr val="005DC4"/>
              </a:solidFill>
              <a:latin typeface="Arial" pitchFamily="34" charset="0"/>
              <a:cs typeface="Arial" pitchFamily="34" charset="0"/>
            </a:endParaRPr>
          </a:p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endParaRPr lang="de-CH" altLang="de-DE" sz="2400" dirty="0">
              <a:solidFill>
                <a:srgbClr val="005DC4"/>
              </a:solidFill>
              <a:latin typeface="Arial" pitchFamily="34" charset="0"/>
              <a:cs typeface="Arial" pitchFamily="34" charset="0"/>
            </a:endParaRPr>
          </a:p>
          <a:p>
            <a:pPr marL="571500" lvl="0" indent="-571500" algn="l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de-CH" altLang="de-DE" sz="2400" dirty="0" smtClean="0">
              <a:solidFill>
                <a:srgbClr val="005DC4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algn="l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de-CH" altLang="de-DE" sz="2400" dirty="0" smtClean="0">
                <a:solidFill>
                  <a:srgbClr val="005DC4"/>
                </a:solidFill>
                <a:latin typeface="Arial" pitchFamily="34" charset="0"/>
                <a:cs typeface="Arial" pitchFamily="34" charset="0"/>
              </a:rPr>
              <a:t>Definition Frühbereich</a:t>
            </a:r>
          </a:p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lang="de-CH" altLang="de-DE" sz="2400" dirty="0" smtClean="0">
                <a:solidFill>
                  <a:srgbClr val="005DC4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de-CH" alt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Lebensjahre 0-5 </a:t>
            </a:r>
            <a:endParaRPr lang="de-CH" altLang="de-DE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l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de-CH" sz="2400" dirty="0" smtClean="0">
              <a:solidFill>
                <a:srgbClr val="005D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6672"/>
            <a:ext cx="575078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919" y="476672"/>
            <a:ext cx="571569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8" t="57231" r="5556" b="28575"/>
          <a:stretch/>
        </p:blipFill>
        <p:spPr bwMode="auto">
          <a:xfrm>
            <a:off x="1025138" y="3901194"/>
            <a:ext cx="7601601" cy="805907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8" name="Rechteck 7"/>
          <p:cNvSpPr/>
          <p:nvPr/>
        </p:nvSpPr>
        <p:spPr>
          <a:xfrm>
            <a:off x="4572000" y="4419069"/>
            <a:ext cx="3894416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3567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36512" y="404664"/>
            <a:ext cx="9217024" cy="324000"/>
          </a:xfrm>
          <a:solidFill>
            <a:srgbClr val="006BCF"/>
          </a:solidFill>
        </p:spPr>
        <p:txBody>
          <a:bodyPr>
            <a:noAutofit/>
          </a:bodyPr>
          <a:lstStyle/>
          <a:p>
            <a:pPr algn="l"/>
            <a:r>
              <a:rPr lang="de-CH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              </a:t>
            </a:r>
            <a:r>
              <a:rPr lang="de-CH" sz="1200" spc="8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Regionale Vernetzung im Frühbereich</a:t>
            </a:r>
            <a:endParaRPr lang="de-CH" sz="1200" spc="8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29562" y="1700808"/>
            <a:ext cx="7884876" cy="4284476"/>
          </a:xfrm>
        </p:spPr>
        <p:txBody>
          <a:bodyPr>
            <a:normAutofit fontScale="92500" lnSpcReduction="20000"/>
          </a:bodyPr>
          <a:lstStyle/>
          <a:p>
            <a:pPr marL="457200" indent="-457200" algn="l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CH" sz="2600" dirty="0" smtClean="0">
                <a:solidFill>
                  <a:srgbClr val="005D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Regionale Vernetzung</a:t>
            </a:r>
          </a:p>
          <a:p>
            <a:pPr marL="457200" indent="-457200" algn="l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CH" sz="2600" dirty="0">
                <a:solidFill>
                  <a:srgbClr val="005D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Kantonale Mitfinanzierung von Angeboten zur frühen Sprachförderung und niederschwelligen </a:t>
            </a:r>
            <a:r>
              <a:rPr lang="de-CH" sz="2600" dirty="0" smtClean="0">
                <a:solidFill>
                  <a:srgbClr val="005D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Elternbildung</a:t>
            </a:r>
          </a:p>
          <a:p>
            <a:pPr marL="457200" indent="-457200" algn="l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CH" sz="2600" dirty="0">
                <a:solidFill>
                  <a:srgbClr val="005D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Früherkennung im Bereich </a:t>
            </a:r>
            <a:r>
              <a:rPr lang="de-CH" sz="2600" dirty="0" smtClean="0">
                <a:solidFill>
                  <a:srgbClr val="005D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Kindesschutz</a:t>
            </a:r>
          </a:p>
          <a:p>
            <a:pPr marL="457200" indent="-457200" algn="l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CH" sz="2600" dirty="0">
                <a:solidFill>
                  <a:srgbClr val="005D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Zusammenarbeit der Mütter- und Väterberatung mit der </a:t>
            </a:r>
            <a:r>
              <a:rPr lang="de-CH" sz="2600" dirty="0" smtClean="0">
                <a:solidFill>
                  <a:srgbClr val="005D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Erziehungsberatung</a:t>
            </a:r>
          </a:p>
          <a:p>
            <a:pPr marL="457200" indent="-457200" algn="l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CH" sz="2600" dirty="0" err="1">
                <a:solidFill>
                  <a:srgbClr val="005D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schritt:weise</a:t>
            </a:r>
            <a:endParaRPr lang="de-CH" sz="2600" dirty="0" smtClean="0">
              <a:solidFill>
                <a:srgbClr val="005D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spcBef>
                <a:spcPts val="600"/>
              </a:spcBef>
              <a:buFontTx/>
              <a:buChar char="-"/>
            </a:pPr>
            <a:endParaRPr lang="de-CH" sz="1800" dirty="0">
              <a:solidFill>
                <a:srgbClr val="005DC4"/>
              </a:solidFill>
              <a:latin typeface="RM6 MVB 001 CC" pitchFamily="50" charset="0"/>
            </a:endParaRPr>
          </a:p>
          <a:p>
            <a:pPr algn="l"/>
            <a:endParaRPr lang="de-CH" sz="1800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6672"/>
            <a:ext cx="575078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919" y="476672"/>
            <a:ext cx="571569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Untertitel 2"/>
          <p:cNvSpPr txBox="1">
            <a:spLocks/>
          </p:cNvSpPr>
          <p:nvPr/>
        </p:nvSpPr>
        <p:spPr>
          <a:xfrm>
            <a:off x="629562" y="908720"/>
            <a:ext cx="7884876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de-CH" sz="2800" b="1" dirty="0" smtClean="0">
                <a:solidFill>
                  <a:srgbClr val="005D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Hauptfokus des Konzepts frühe Förderung</a:t>
            </a:r>
          </a:p>
          <a:p>
            <a:pPr algn="l"/>
            <a:endParaRPr lang="de-CH" sz="2800" dirty="0" smtClean="0">
              <a:solidFill>
                <a:srgbClr val="005DC4"/>
              </a:solidFill>
              <a:latin typeface="RM6 MVB 001 CC" pitchFamily="50" charset="0"/>
            </a:endParaRPr>
          </a:p>
          <a:p>
            <a:pPr algn="l"/>
            <a:endParaRPr lang="de-CH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91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36512" y="404664"/>
            <a:ext cx="9217024" cy="324000"/>
          </a:xfrm>
          <a:solidFill>
            <a:srgbClr val="006BCF"/>
          </a:solidFill>
        </p:spPr>
        <p:txBody>
          <a:bodyPr>
            <a:noAutofit/>
          </a:bodyPr>
          <a:lstStyle/>
          <a:p>
            <a:pPr algn="l"/>
            <a:r>
              <a:rPr lang="de-CH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              </a:t>
            </a:r>
            <a:r>
              <a:rPr lang="de-CH" sz="1200" spc="8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Regionale Vernetzung im Frühbereich</a:t>
            </a:r>
            <a:endParaRPr lang="de-CH" sz="1200" spc="8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5496" y="908720"/>
            <a:ext cx="2736304" cy="648072"/>
          </a:xfrm>
        </p:spPr>
        <p:txBody>
          <a:bodyPr>
            <a:normAutofit lnSpcReduction="10000"/>
          </a:bodyPr>
          <a:lstStyle/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de-CH" sz="2800" dirty="0" smtClean="0">
                <a:solidFill>
                  <a:srgbClr val="005DC4"/>
                </a:solidFill>
              </a:rPr>
              <a:t>Familienportal</a:t>
            </a:r>
            <a:endParaRPr lang="de-CH" sz="2400" dirty="0" smtClean="0">
              <a:solidFill>
                <a:srgbClr val="005D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CH" sz="2200" dirty="0" smtClean="0">
              <a:solidFill>
                <a:srgbClr val="005DC4"/>
              </a:solidFill>
              <a:latin typeface="RM6 MVB 001 CC" pitchFamily="50" charset="0"/>
            </a:endParaRPr>
          </a:p>
          <a:p>
            <a:pPr algn="l"/>
            <a:endParaRPr lang="de-CH" sz="1800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6672"/>
            <a:ext cx="575078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919" y="476672"/>
            <a:ext cx="571569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" y="1556792"/>
            <a:ext cx="2799956" cy="3975938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2"/>
          <a:stretch/>
        </p:blipFill>
        <p:spPr bwMode="auto">
          <a:xfrm>
            <a:off x="6075334" y="1196752"/>
            <a:ext cx="3035417" cy="2051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093"/>
          <a:stretch/>
        </p:blipFill>
        <p:spPr bwMode="auto">
          <a:xfrm>
            <a:off x="6075335" y="4638571"/>
            <a:ext cx="3035416" cy="1742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451" y="4530946"/>
            <a:ext cx="3007635" cy="1918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9733103"/>
              </p:ext>
            </p:extLst>
          </p:nvPr>
        </p:nvGraphicFramePr>
        <p:xfrm>
          <a:off x="3012504" y="3264601"/>
          <a:ext cx="6096000" cy="1280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CH" sz="1800" kern="1200" dirty="0" smtClean="0">
                          <a:solidFill>
                            <a:srgbClr val="005DC4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Kitas und Tagesfamilien finden</a:t>
                      </a:r>
                      <a:endParaRPr lang="de-CH" sz="1800" kern="1200" dirty="0">
                        <a:solidFill>
                          <a:srgbClr val="005DC4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CH" sz="1800" kern="1200" dirty="0" smtClean="0">
                          <a:solidFill>
                            <a:srgbClr val="005DC4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Angebote Elternbildung finden</a:t>
                      </a:r>
                      <a:endParaRPr lang="de-CH" sz="1800" kern="1200" dirty="0">
                        <a:solidFill>
                          <a:srgbClr val="005DC4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de-CH" sz="1800" kern="1200" dirty="0" smtClean="0">
                          <a:solidFill>
                            <a:srgbClr val="005DC4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Einstieg in Familienthemen mit Links und Adressen</a:t>
                      </a:r>
                      <a:endParaRPr lang="de-CH" sz="1800" kern="1200" dirty="0">
                        <a:solidFill>
                          <a:srgbClr val="005DC4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CH" sz="1800" kern="1200" dirty="0" smtClean="0">
                          <a:solidFill>
                            <a:srgbClr val="005DC4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Angebote frühe Förderung finden</a:t>
                      </a:r>
                      <a:endParaRPr lang="de-CH" sz="1800" kern="1200" dirty="0">
                        <a:solidFill>
                          <a:srgbClr val="005DC4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" r="4298" b="-3"/>
          <a:stretch/>
        </p:blipFill>
        <p:spPr bwMode="auto">
          <a:xfrm>
            <a:off x="2942451" y="1196752"/>
            <a:ext cx="3082112" cy="205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40" y="5805264"/>
            <a:ext cx="2121356" cy="8640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97" b="20087"/>
          <a:stretch/>
        </p:blipFill>
        <p:spPr bwMode="auto">
          <a:xfrm>
            <a:off x="6948265" y="4264738"/>
            <a:ext cx="2195736" cy="532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Welle 9"/>
          <p:cNvSpPr/>
          <p:nvPr/>
        </p:nvSpPr>
        <p:spPr>
          <a:xfrm>
            <a:off x="2234" y="5733256"/>
            <a:ext cx="1969730" cy="792088"/>
          </a:xfrm>
          <a:prstGeom prst="wave">
            <a:avLst>
              <a:gd name="adj1" fmla="val 1250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08000" rtlCol="0" anchor="ctr"/>
          <a:lstStyle/>
          <a:p>
            <a:pPr algn="ctr"/>
            <a:r>
              <a:rPr lang="de-CH" sz="1000" dirty="0" smtClean="0">
                <a:solidFill>
                  <a:prstClr val="white"/>
                </a:solidFill>
              </a:rPr>
              <a:t>Schon über 600 «</a:t>
            </a:r>
            <a:r>
              <a:rPr lang="de-CH" sz="1000" dirty="0" err="1" smtClean="0">
                <a:solidFill>
                  <a:prstClr val="white"/>
                </a:solidFill>
              </a:rPr>
              <a:t>unique</a:t>
            </a:r>
            <a:r>
              <a:rPr lang="de-CH" sz="1000" dirty="0" smtClean="0">
                <a:solidFill>
                  <a:prstClr val="white"/>
                </a:solidFill>
              </a:rPr>
              <a:t>» </a:t>
            </a:r>
            <a:r>
              <a:rPr lang="de-CH" sz="1000" dirty="0" err="1" smtClean="0">
                <a:solidFill>
                  <a:prstClr val="white"/>
                </a:solidFill>
              </a:rPr>
              <a:t>BesucherInnen</a:t>
            </a:r>
            <a:r>
              <a:rPr lang="de-CH" sz="1000" dirty="0" smtClean="0">
                <a:solidFill>
                  <a:prstClr val="white"/>
                </a:solidFill>
              </a:rPr>
              <a:t> monatlich </a:t>
            </a:r>
            <a:r>
              <a:rPr lang="de-CH" sz="900" dirty="0" smtClean="0">
                <a:solidFill>
                  <a:prstClr val="white"/>
                </a:solidFill>
              </a:rPr>
              <a:t/>
            </a:r>
            <a:br>
              <a:rPr lang="de-CH" sz="900" dirty="0" smtClean="0">
                <a:solidFill>
                  <a:prstClr val="white"/>
                </a:solidFill>
              </a:rPr>
            </a:br>
            <a:r>
              <a:rPr lang="de-CH" sz="900" dirty="0" smtClean="0">
                <a:solidFill>
                  <a:prstClr val="white"/>
                </a:solidFill>
              </a:rPr>
              <a:t>                            </a:t>
            </a:r>
            <a:r>
              <a:rPr lang="de-CH" sz="700" dirty="0" smtClean="0">
                <a:solidFill>
                  <a:prstClr val="white"/>
                </a:solidFill>
              </a:rPr>
              <a:t>(Stand: April 2016)</a:t>
            </a:r>
            <a:endParaRPr lang="de-CH" sz="900" dirty="0">
              <a:solidFill>
                <a:prstClr val="white"/>
              </a:solidFill>
            </a:endParaRPr>
          </a:p>
        </p:txBody>
      </p:sp>
      <p:sp>
        <p:nvSpPr>
          <p:cNvPr id="25" name="Welle 24"/>
          <p:cNvSpPr/>
          <p:nvPr/>
        </p:nvSpPr>
        <p:spPr>
          <a:xfrm>
            <a:off x="-568" y="5421977"/>
            <a:ext cx="1972531" cy="41655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r>
              <a:rPr lang="de-CH" sz="1000" dirty="0" smtClean="0">
                <a:solidFill>
                  <a:prstClr val="white"/>
                </a:solidFill>
              </a:rPr>
              <a:t>Online seit Januar 2016</a:t>
            </a:r>
            <a:endParaRPr lang="de-CH" sz="1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72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36512" y="404664"/>
            <a:ext cx="9217024" cy="324000"/>
          </a:xfrm>
          <a:solidFill>
            <a:srgbClr val="006BCF"/>
          </a:solidFill>
        </p:spPr>
        <p:txBody>
          <a:bodyPr>
            <a:noAutofit/>
          </a:bodyPr>
          <a:lstStyle/>
          <a:p>
            <a:pPr algn="l"/>
            <a:r>
              <a:rPr lang="de-CH" sz="1200" dirty="0" smtClean="0">
                <a:solidFill>
                  <a:schemeClr val="bg1"/>
                </a:solidFill>
                <a:latin typeface="RM6 MVB 001 CC" pitchFamily="50" charset="0"/>
              </a:rPr>
              <a:t>					              </a:t>
            </a:r>
            <a:r>
              <a:rPr lang="de-CH" sz="1200" spc="8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Regionale Vernetzung im Frühbereich</a:t>
            </a:r>
            <a:endParaRPr lang="de-CH" sz="1200" spc="8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6672"/>
            <a:ext cx="575078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919" y="476672"/>
            <a:ext cx="571569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8" name="Untertitel 2"/>
          <p:cNvSpPr txBox="1">
            <a:spLocks/>
          </p:cNvSpPr>
          <p:nvPr/>
        </p:nvSpPr>
        <p:spPr>
          <a:xfrm>
            <a:off x="683568" y="872716"/>
            <a:ext cx="7884876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de-CH" sz="2800" b="1" dirty="0" smtClean="0">
                <a:solidFill>
                  <a:srgbClr val="005D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Regionale Vernetzung im Frühbereich (0-5)</a:t>
            </a:r>
          </a:p>
          <a:p>
            <a:pPr algn="l">
              <a:spcBef>
                <a:spcPts val="600"/>
              </a:spcBef>
            </a:pPr>
            <a:r>
              <a:rPr lang="de-CH" sz="1800" dirty="0" smtClean="0">
                <a:solidFill>
                  <a:srgbClr val="005D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 algn="l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CH" sz="2400" dirty="0" smtClean="0">
                <a:solidFill>
                  <a:srgbClr val="005D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Ziel: Die Zusammenarbeit unter den FB-Akteuren in der Region zum Wohle des Kindes fördern</a:t>
            </a:r>
          </a:p>
          <a:p>
            <a:pPr marL="342900" indent="-342900" algn="l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de-CH" sz="2400" dirty="0" smtClean="0">
              <a:solidFill>
                <a:srgbClr val="005D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CH" sz="2400" dirty="0" smtClean="0">
                <a:solidFill>
                  <a:srgbClr val="005D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Regionen im Kanton Bern</a:t>
            </a:r>
          </a:p>
          <a:p>
            <a:pPr marL="342900" indent="-342900" algn="l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de-CH" sz="2400" dirty="0" smtClean="0">
              <a:solidFill>
                <a:srgbClr val="005D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CH" sz="2400" dirty="0" smtClean="0">
                <a:solidFill>
                  <a:srgbClr val="005D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Haltung</a:t>
            </a:r>
          </a:p>
          <a:p>
            <a:pPr marL="342900" indent="-342900" algn="l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de-CH" sz="2400" dirty="0" smtClean="0">
              <a:solidFill>
                <a:srgbClr val="005D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 descr="C:\Users\CHRIST~1.GER\AppData\Local\Temp\18\7zE82CDA29B\Karte_VK_Nord_de_rgb_1000px.gi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3" t="36715" r="46807" b="4000"/>
          <a:stretch/>
        </p:blipFill>
        <p:spPr bwMode="auto">
          <a:xfrm>
            <a:off x="5460490" y="3212976"/>
            <a:ext cx="3503998" cy="330946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10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36512" y="404664"/>
            <a:ext cx="9217024" cy="324000"/>
          </a:xfrm>
          <a:solidFill>
            <a:srgbClr val="006BCF"/>
          </a:solidFill>
        </p:spPr>
        <p:txBody>
          <a:bodyPr>
            <a:noAutofit/>
          </a:bodyPr>
          <a:lstStyle/>
          <a:p>
            <a:pPr algn="l"/>
            <a:r>
              <a:rPr lang="de-CH" sz="1200" dirty="0" smtClean="0">
                <a:solidFill>
                  <a:schemeClr val="bg1"/>
                </a:solidFill>
                <a:latin typeface="RM6 MVB 001 CC" pitchFamily="50" charset="0"/>
              </a:rPr>
              <a:t>					              </a:t>
            </a:r>
            <a:r>
              <a:rPr lang="de-CH" sz="1200" spc="8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Regionale Vernetzung im Frühbereich</a:t>
            </a:r>
            <a:endParaRPr lang="de-CH" sz="1200" spc="8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3568" y="872716"/>
            <a:ext cx="7884876" cy="5112568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de-CH" sz="2800" b="1" dirty="0" smtClean="0">
                <a:solidFill>
                  <a:srgbClr val="005D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Regionale Vernetzung im Frühbereich (0-5)</a:t>
            </a:r>
          </a:p>
          <a:p>
            <a:pPr algn="l">
              <a:spcBef>
                <a:spcPts val="600"/>
              </a:spcBef>
            </a:pPr>
            <a:r>
              <a:rPr lang="de-CH" sz="1800" dirty="0" smtClean="0">
                <a:solidFill>
                  <a:srgbClr val="005D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 algn="l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CH" sz="2400" dirty="0" smtClean="0">
                <a:solidFill>
                  <a:srgbClr val="005D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/ Dokumentation</a:t>
            </a:r>
          </a:p>
          <a:p>
            <a:pPr lvl="1" algn="l">
              <a:lnSpc>
                <a:spcPct val="125000"/>
              </a:lnSpc>
              <a:spcBef>
                <a:spcPts val="600"/>
              </a:spcBef>
            </a:pPr>
            <a:endParaRPr lang="de-CH" sz="2000" dirty="0" smtClean="0">
              <a:solidFill>
                <a:srgbClr val="005D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>
              <a:lnSpc>
                <a:spcPct val="125000"/>
              </a:lnSpc>
              <a:spcBef>
                <a:spcPts val="600"/>
              </a:spcBef>
            </a:pPr>
            <a:r>
              <a:rPr lang="de-CH" sz="2000" dirty="0" smtClean="0">
                <a:solidFill>
                  <a:srgbClr val="005D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Benutzername</a:t>
            </a:r>
            <a:r>
              <a:rPr lang="de-CH" sz="2000" dirty="0">
                <a:solidFill>
                  <a:srgbClr val="005D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CH" sz="2000" b="1" dirty="0">
                <a:solidFill>
                  <a:srgbClr val="005D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Vernetzung</a:t>
            </a:r>
            <a:r>
              <a:rPr lang="de-CH" sz="2000" dirty="0">
                <a:solidFill>
                  <a:srgbClr val="005D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e-CH" sz="2000" dirty="0" smtClean="0">
              <a:solidFill>
                <a:srgbClr val="005D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>
              <a:lnSpc>
                <a:spcPct val="125000"/>
              </a:lnSpc>
              <a:spcBef>
                <a:spcPts val="600"/>
              </a:spcBef>
            </a:pPr>
            <a:r>
              <a:rPr lang="de-CH" sz="2000" dirty="0" smtClean="0">
                <a:solidFill>
                  <a:srgbClr val="005D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Passwort: </a:t>
            </a:r>
            <a:r>
              <a:rPr lang="de-CH" sz="2000" b="1" dirty="0" smtClean="0">
                <a:solidFill>
                  <a:srgbClr val="005D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Frühbereich</a:t>
            </a:r>
          </a:p>
          <a:p>
            <a:pPr marL="342900" indent="-342900" algn="l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de-CH" sz="1800" dirty="0">
              <a:solidFill>
                <a:srgbClr val="005D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CH" sz="2400" dirty="0">
                <a:solidFill>
                  <a:srgbClr val="005D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Entschädigung </a:t>
            </a:r>
            <a:r>
              <a:rPr lang="de-CH" sz="2400" dirty="0" err="1">
                <a:solidFill>
                  <a:srgbClr val="005D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selbständigerwerbender</a:t>
            </a:r>
            <a:r>
              <a:rPr lang="de-CH" sz="2400" dirty="0">
                <a:solidFill>
                  <a:srgbClr val="005D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Akteure</a:t>
            </a:r>
          </a:p>
          <a:p>
            <a:pPr marL="285750" indent="-285750" algn="l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CH" sz="2400" dirty="0">
              <a:solidFill>
                <a:srgbClr val="005D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CH" sz="2400" dirty="0">
                <a:solidFill>
                  <a:srgbClr val="005D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Nächster Termin: </a:t>
            </a:r>
            <a:r>
              <a:rPr lang="de-CH" sz="2400" i="1" dirty="0">
                <a:solidFill>
                  <a:srgbClr val="005DC4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Bitte Umfrage ausfüllen</a:t>
            </a:r>
            <a:endParaRPr lang="de-CH" sz="2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de-CH" sz="2400" dirty="0" smtClean="0">
              <a:solidFill>
                <a:srgbClr val="005D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6672"/>
            <a:ext cx="575078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919" y="476672"/>
            <a:ext cx="571569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uppieren 8"/>
          <p:cNvGrpSpPr/>
          <p:nvPr/>
        </p:nvGrpSpPr>
        <p:grpSpPr>
          <a:xfrm>
            <a:off x="5173590" y="1628800"/>
            <a:ext cx="3765232" cy="2808312"/>
            <a:chOff x="4981577" y="3645024"/>
            <a:chExt cx="3806774" cy="2839297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3645024"/>
              <a:ext cx="3424263" cy="2188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4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01" t="16449" r="18157" b="20031"/>
            <a:stretch/>
          </p:blipFill>
          <p:spPr bwMode="auto">
            <a:xfrm>
              <a:off x="4981577" y="4581128"/>
              <a:ext cx="3411342" cy="190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" name="Ellipse 11"/>
          <p:cNvSpPr/>
          <p:nvPr/>
        </p:nvSpPr>
        <p:spPr>
          <a:xfrm>
            <a:off x="6903311" y="1844824"/>
            <a:ext cx="684126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5560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36512" y="404664"/>
            <a:ext cx="9217024" cy="324000"/>
          </a:xfrm>
          <a:solidFill>
            <a:srgbClr val="006BCF"/>
          </a:solidFill>
        </p:spPr>
        <p:txBody>
          <a:bodyPr>
            <a:noAutofit/>
          </a:bodyPr>
          <a:lstStyle/>
          <a:p>
            <a:pPr algn="l"/>
            <a:r>
              <a:rPr lang="de-CH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              </a:t>
            </a:r>
            <a:r>
              <a:rPr lang="de-CH" sz="1200" spc="8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Regionale Vernetzung im Frühbereich</a:t>
            </a:r>
            <a:endParaRPr lang="de-CH" sz="1200" spc="8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29562" y="872716"/>
            <a:ext cx="7884876" cy="5112568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de-CH" sz="2800" b="1" dirty="0" smtClean="0">
                <a:solidFill>
                  <a:srgbClr val="005D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Vernetzungstreffen, 19. August 2015</a:t>
            </a:r>
            <a:endParaRPr lang="de-CH" sz="2800" b="1" dirty="0">
              <a:solidFill>
                <a:srgbClr val="005D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1200"/>
              </a:spcBef>
              <a:spcAft>
                <a:spcPts val="1200"/>
              </a:spcAft>
            </a:pPr>
            <a:r>
              <a:rPr lang="de-CH" sz="2400" b="1" dirty="0" smtClean="0">
                <a:solidFill>
                  <a:srgbClr val="005D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Ziel </a:t>
            </a:r>
          </a:p>
          <a:p>
            <a:pPr algn="l">
              <a:spcBef>
                <a:spcPts val="600"/>
              </a:spcBef>
            </a:pPr>
            <a:r>
              <a:rPr lang="de-CH" sz="2400" dirty="0" smtClean="0">
                <a:solidFill>
                  <a:srgbClr val="005D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Vernetzung initiieren und Themen definieren, welche die Region Bern Nordwest bearbeiten will.</a:t>
            </a:r>
          </a:p>
          <a:p>
            <a:pPr algn="l">
              <a:spcBef>
                <a:spcPts val="600"/>
              </a:spcBef>
            </a:pPr>
            <a:endParaRPr lang="de-CH" sz="1800" dirty="0">
              <a:solidFill>
                <a:srgbClr val="005D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600"/>
              </a:spcBef>
            </a:pPr>
            <a:r>
              <a:rPr lang="de-CH" sz="2400" b="1" dirty="0" smtClean="0">
                <a:solidFill>
                  <a:srgbClr val="005D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Resultat</a:t>
            </a: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AutoNum type="arabicPeriod"/>
            </a:pPr>
            <a:r>
              <a:rPr lang="de-CH" sz="2400" dirty="0" smtClean="0">
                <a:solidFill>
                  <a:srgbClr val="005D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Kennenlernen / Koordination</a:t>
            </a: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AutoNum type="arabicPeriod"/>
            </a:pPr>
            <a:r>
              <a:rPr lang="de-CH" sz="2400" dirty="0" smtClean="0">
                <a:solidFill>
                  <a:srgbClr val="005D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Erreichbarkeit von vulnerablen Gruppen</a:t>
            </a: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AutoNum type="arabicPeriod"/>
            </a:pPr>
            <a:endParaRPr lang="de-CH" sz="2400" dirty="0">
              <a:solidFill>
                <a:srgbClr val="005D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endParaRPr lang="de-CH" sz="1800" dirty="0" smtClean="0">
              <a:solidFill>
                <a:schemeClr val="tx1"/>
              </a:solidFill>
            </a:endParaRPr>
          </a:p>
          <a:p>
            <a:pPr algn="l"/>
            <a:endParaRPr lang="de-CH" sz="1800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6672"/>
            <a:ext cx="575078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919" y="476672"/>
            <a:ext cx="571569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christian.gerber\AppData\Local\Microsoft\Windows\Temporary Internet Files\Content.Outlook\GVVUDCI6\IMG_707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86" t="2935" r="15539" b="2935"/>
          <a:stretch/>
        </p:blipFill>
        <p:spPr bwMode="auto">
          <a:xfrm rot="5400000">
            <a:off x="6799097" y="4224182"/>
            <a:ext cx="1813208" cy="1663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94" y="2240482"/>
            <a:ext cx="8404426" cy="1908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98" y="4087667"/>
            <a:ext cx="8446722" cy="134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340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36512" y="404664"/>
            <a:ext cx="9217024" cy="324000"/>
          </a:xfrm>
          <a:solidFill>
            <a:srgbClr val="006BCF"/>
          </a:solidFill>
        </p:spPr>
        <p:txBody>
          <a:bodyPr>
            <a:noAutofit/>
          </a:bodyPr>
          <a:lstStyle/>
          <a:p>
            <a:pPr algn="l"/>
            <a:r>
              <a:rPr lang="de-CH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              </a:t>
            </a:r>
            <a:r>
              <a:rPr lang="de-CH" sz="1200" spc="8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Regionale Vernetzung im Frühbereich</a:t>
            </a:r>
            <a:endParaRPr lang="de-CH" sz="1200" spc="8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29562" y="836712"/>
            <a:ext cx="7884876" cy="5148572"/>
          </a:xfrm>
        </p:spPr>
        <p:txBody>
          <a:bodyPr>
            <a:normAutofit/>
          </a:bodyPr>
          <a:lstStyle/>
          <a:p>
            <a:pPr algn="l">
              <a:spcBef>
                <a:spcPts val="600"/>
              </a:spcBef>
            </a:pPr>
            <a:r>
              <a:rPr lang="de-CH" sz="2800" b="1" dirty="0" smtClean="0">
                <a:solidFill>
                  <a:srgbClr val="005D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Frühbereichslandkarte Bern Nordwest</a:t>
            </a:r>
            <a:endParaRPr lang="de-CH" sz="1800" dirty="0" smtClean="0">
              <a:solidFill>
                <a:srgbClr val="005DC4"/>
              </a:solidFill>
              <a:latin typeface="RM6 MVB 001 CC" pitchFamily="50" charset="0"/>
            </a:endParaRPr>
          </a:p>
          <a:p>
            <a:pPr algn="l"/>
            <a:endParaRPr lang="de-CH" sz="1800" dirty="0" smtClean="0">
              <a:solidFill>
                <a:schemeClr val="tx1"/>
              </a:solidFill>
            </a:endParaRPr>
          </a:p>
          <a:p>
            <a:pPr algn="l"/>
            <a:endParaRPr lang="de-CH" sz="1800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6672"/>
            <a:ext cx="575078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919" y="476672"/>
            <a:ext cx="571569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395536" y="1772816"/>
            <a:ext cx="2736303" cy="460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numCol="1" rtlCol="0">
            <a:spAutoFit/>
          </a:bodyPr>
          <a:lstStyle/>
          <a:p>
            <a:r>
              <a:rPr lang="de-CH" sz="2000" b="1" dirty="0" smtClean="0">
                <a:solidFill>
                  <a:srgbClr val="005DC4"/>
                </a:solidFill>
              </a:rPr>
              <a:t>Dienstleistungen Fachberatung</a:t>
            </a:r>
            <a:endParaRPr lang="de-CH" sz="2000" b="1" dirty="0" smtClean="0"/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CH" sz="1600" dirty="0">
                <a:solidFill>
                  <a:srgbClr val="005D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Hebammen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CH" sz="1600" dirty="0" smtClean="0">
                <a:solidFill>
                  <a:srgbClr val="005D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Pädiater/Innen &amp; Hausärzte</a:t>
            </a:r>
            <a:r>
              <a:rPr lang="de-CH" sz="1600" dirty="0">
                <a:solidFill>
                  <a:srgbClr val="005D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die Kinder </a:t>
            </a:r>
            <a:r>
              <a:rPr lang="de-CH" sz="1600" dirty="0" smtClean="0">
                <a:solidFill>
                  <a:srgbClr val="005D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behandeln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CH" sz="1600" dirty="0" smtClean="0">
                <a:solidFill>
                  <a:srgbClr val="005D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Geburtsspitäler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CH" sz="1600" dirty="0" smtClean="0">
                <a:solidFill>
                  <a:srgbClr val="005D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Mütter- </a:t>
            </a:r>
            <a:r>
              <a:rPr lang="de-CH" sz="1600" dirty="0">
                <a:solidFill>
                  <a:srgbClr val="005D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 </a:t>
            </a:r>
            <a:r>
              <a:rPr lang="de-CH" sz="1600" dirty="0" smtClean="0">
                <a:solidFill>
                  <a:srgbClr val="005D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Väterberatung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CH" sz="1600" dirty="0" smtClean="0">
                <a:solidFill>
                  <a:srgbClr val="005D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Erziehungsberatung</a:t>
            </a:r>
            <a:endParaRPr lang="de-CH" sz="1600" dirty="0">
              <a:solidFill>
                <a:srgbClr val="005D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CH" sz="1600" dirty="0" smtClean="0">
                <a:solidFill>
                  <a:srgbClr val="005D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Früherziehungsdienst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CH" sz="1600" dirty="0" smtClean="0">
                <a:solidFill>
                  <a:srgbClr val="005D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Berner Gesundheit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CH" sz="1600" dirty="0" smtClean="0">
                <a:solidFill>
                  <a:srgbClr val="005D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Blaues Kreuz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CH" sz="1600" dirty="0" smtClean="0">
                <a:solidFill>
                  <a:srgbClr val="005D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Logopädie</a:t>
            </a:r>
          </a:p>
          <a:p>
            <a:pPr>
              <a:spcBef>
                <a:spcPts val="600"/>
              </a:spcBef>
            </a:pPr>
            <a:endParaRPr lang="de-CH" sz="1050" dirty="0">
              <a:solidFill>
                <a:srgbClr val="005D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131840" y="1772817"/>
            <a:ext cx="2736303" cy="23237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numCol="1" rtlCol="0">
            <a:spAutoFit/>
          </a:bodyPr>
          <a:lstStyle/>
          <a:p>
            <a:r>
              <a:rPr lang="de-CH" sz="2000" b="1" dirty="0" smtClean="0">
                <a:solidFill>
                  <a:srgbClr val="005DC4"/>
                </a:solidFill>
              </a:rPr>
              <a:t>Dienstleistungen Betreuung</a:t>
            </a:r>
            <a:endParaRPr lang="de-CH" sz="2000" b="1" dirty="0" smtClean="0">
              <a:solidFill>
                <a:srgbClr val="005D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CH" sz="1600" dirty="0" smtClean="0">
                <a:solidFill>
                  <a:srgbClr val="005D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Kindertagesstätten</a:t>
            </a:r>
            <a:endParaRPr lang="de-CH" sz="1600" dirty="0">
              <a:solidFill>
                <a:srgbClr val="005D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CH" sz="1600" dirty="0" smtClean="0">
                <a:solidFill>
                  <a:srgbClr val="005D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Spielgruppen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CH" sz="1600" dirty="0" smtClean="0">
                <a:solidFill>
                  <a:srgbClr val="005D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Tagesschulen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CH" sz="1600" dirty="0" smtClean="0">
                <a:solidFill>
                  <a:srgbClr val="005D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Tageselternvereine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CH" sz="1600" dirty="0" smtClean="0">
                <a:solidFill>
                  <a:srgbClr val="005D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SRK-Entlastungsdienst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3131840" y="4077072"/>
            <a:ext cx="2736304" cy="2304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numCol="1" rtlCol="0">
            <a:spAutoFit/>
          </a:bodyPr>
          <a:lstStyle/>
          <a:p>
            <a:r>
              <a:rPr lang="de-CH" sz="2000" b="1" dirty="0" smtClean="0">
                <a:solidFill>
                  <a:srgbClr val="005DC4"/>
                </a:solidFill>
              </a:rPr>
              <a:t>Dienstleistungen Schulbereich</a:t>
            </a:r>
            <a:endParaRPr lang="de-CH" sz="2000" b="1" dirty="0" smtClean="0"/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CH" sz="1600" dirty="0" smtClean="0">
                <a:solidFill>
                  <a:srgbClr val="005D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Schulleitungen</a:t>
            </a:r>
            <a:endParaRPr lang="de-CH" sz="1600" dirty="0">
              <a:solidFill>
                <a:srgbClr val="005D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CH" sz="1600" dirty="0" smtClean="0">
                <a:solidFill>
                  <a:srgbClr val="005D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Lehrpersonen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CH" sz="1600" dirty="0" smtClean="0">
                <a:solidFill>
                  <a:srgbClr val="005D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Schulsozialarbeit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652120" y="3789040"/>
            <a:ext cx="3240360" cy="136960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numCol="1" rtlCol="0">
            <a:spAutoFit/>
          </a:bodyPr>
          <a:lstStyle/>
          <a:p>
            <a:r>
              <a:rPr lang="de-CH" sz="2000" b="1" dirty="0" smtClean="0">
                <a:solidFill>
                  <a:srgbClr val="005DC4"/>
                </a:solidFill>
              </a:rPr>
              <a:t>Operative Behörden</a:t>
            </a:r>
            <a:endParaRPr lang="de-CH" sz="2000" b="1" dirty="0" smtClean="0"/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CH" sz="1600" dirty="0">
                <a:solidFill>
                  <a:srgbClr val="005D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Regionale </a:t>
            </a:r>
            <a:r>
              <a:rPr lang="de-CH" sz="1600" dirty="0" smtClean="0">
                <a:solidFill>
                  <a:srgbClr val="005D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Sozialdienste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CH" sz="1600" dirty="0" smtClean="0">
                <a:solidFill>
                  <a:srgbClr val="005D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KESB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CH" sz="1600" dirty="0" smtClean="0">
                <a:solidFill>
                  <a:srgbClr val="005D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Schulinspektorat</a:t>
            </a:r>
            <a:endParaRPr lang="de-CH" sz="1600" dirty="0">
              <a:solidFill>
                <a:srgbClr val="005D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652120" y="1772817"/>
            <a:ext cx="3240360" cy="20005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numCol="1" rtlCol="0">
            <a:spAutoFit/>
          </a:bodyPr>
          <a:lstStyle/>
          <a:p>
            <a:r>
              <a:rPr lang="de-CH" sz="2000" b="1" dirty="0" smtClean="0">
                <a:solidFill>
                  <a:srgbClr val="005DC4"/>
                </a:solidFill>
              </a:rPr>
              <a:t>Dienstleistungen Bildung, Begegnung, Integration</a:t>
            </a:r>
            <a:endParaRPr lang="de-CH" sz="2000" b="1" dirty="0" smtClean="0"/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CH" sz="1600" dirty="0" smtClean="0">
                <a:solidFill>
                  <a:srgbClr val="005D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Elternbildung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CH" sz="1600" dirty="0" smtClean="0">
                <a:solidFill>
                  <a:srgbClr val="005D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Migration / Integration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CH" sz="1600" dirty="0" smtClean="0">
                <a:solidFill>
                  <a:srgbClr val="005D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Offene Kinder- &amp; Jugendarbeit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CH" sz="1600" dirty="0" smtClean="0">
                <a:solidFill>
                  <a:srgbClr val="005D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Weitere Angebote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5652120" y="5157191"/>
            <a:ext cx="3240360" cy="1224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numCol="1" rtlCol="0">
            <a:spAutoFit/>
          </a:bodyPr>
          <a:lstStyle/>
          <a:p>
            <a:r>
              <a:rPr lang="de-CH" sz="2000" b="1" dirty="0" smtClean="0">
                <a:solidFill>
                  <a:srgbClr val="005DC4"/>
                </a:solidFill>
              </a:rPr>
              <a:t>Politische Behörden</a:t>
            </a:r>
            <a:endParaRPr lang="de-CH" sz="2000" b="1" dirty="0" smtClean="0"/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CH" sz="1600" dirty="0" smtClean="0">
                <a:solidFill>
                  <a:srgbClr val="005D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Gemeinden</a:t>
            </a:r>
          </a:p>
        </p:txBody>
      </p:sp>
    </p:spTree>
    <p:extLst>
      <p:ext uri="{BB962C8B-B14F-4D97-AF65-F5344CB8AC3E}">
        <p14:creationId xmlns:p14="http://schemas.microsoft.com/office/powerpoint/2010/main" val="152704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Vorlage Kanton - KJA">
  <a:themeElements>
    <a:clrScheme name="Vorlage Kanton - KJ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orlage Kanton - KJA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orlage Kanton - KJ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Kanton - KJ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Kanton - KJ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Kanton - KJ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Kanton - KJ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Kanton - KJ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Kanton - KJ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Kanton - KJ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Kanton - KJ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Kanton - KJ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Kanton - KJ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Kanton - KJ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Vorlage Kanton - KJA">
  <a:themeElements>
    <a:clrScheme name="Vorlage Kanton - KJ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orlage Kanton - KJA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orlage Kanton - KJ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Kanton - KJ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Kanton - KJ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Kanton - KJ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Kanton - KJ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Kanton - KJ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Kanton - KJ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Kanton - KJ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Kanton - KJ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Kanton - KJ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Kanton - KJ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Kanton - KJ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lank">
  <a:themeElements>
    <a:clrScheme name="GEF">
      <a:dk1>
        <a:sysClr val="windowText" lastClr="000000"/>
      </a:dk1>
      <a:lt1>
        <a:sysClr val="window" lastClr="FFFFFF"/>
      </a:lt1>
      <a:dk2>
        <a:srgbClr val="C8D9E9"/>
      </a:dk2>
      <a:lt2>
        <a:srgbClr val="F2F8FC"/>
      </a:lt2>
      <a:accent1>
        <a:srgbClr val="E10019"/>
      </a:accent1>
      <a:accent2>
        <a:srgbClr val="FF8D99"/>
      </a:accent2>
      <a:accent3>
        <a:srgbClr val="595959"/>
      </a:accent3>
      <a:accent4>
        <a:srgbClr val="7F7F7F"/>
      </a:accent4>
      <a:accent5>
        <a:srgbClr val="BFBFBF"/>
      </a:accent5>
      <a:accent6>
        <a:srgbClr val="24405B"/>
      </a:accent6>
      <a:hlink>
        <a:srgbClr val="0000FF"/>
      </a:hlink>
      <a:folHlink>
        <a:srgbClr val="800080"/>
      </a:folHlink>
    </a:clrScheme>
    <a:fontScheme name="GEF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746</Words>
  <Application>Microsoft Office PowerPoint</Application>
  <PresentationFormat>Bildschirmpräsentation (4:3)</PresentationFormat>
  <Paragraphs>211</Paragraphs>
  <Slides>20</Slides>
  <Notes>20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4</vt:i4>
      </vt:variant>
      <vt:variant>
        <vt:lpstr>Folientitel</vt:lpstr>
      </vt:variant>
      <vt:variant>
        <vt:i4>20</vt:i4>
      </vt:variant>
    </vt:vector>
  </HeadingPairs>
  <TitlesOfParts>
    <vt:vector size="29" baseType="lpstr">
      <vt:lpstr>Arial</vt:lpstr>
      <vt:lpstr>Calibri</vt:lpstr>
      <vt:lpstr>RM6 MVB 001 CC</vt:lpstr>
      <vt:lpstr>Times</vt:lpstr>
      <vt:lpstr>Wingdings</vt:lpstr>
      <vt:lpstr>Larissa</vt:lpstr>
      <vt:lpstr>3_Vorlage Kanton - KJA</vt:lpstr>
      <vt:lpstr>4_Vorlage Kanton - KJA</vt:lpstr>
      <vt:lpstr>blank</vt:lpstr>
      <vt:lpstr>Regionale Vernetzung im Frühbereich</vt:lpstr>
      <vt:lpstr>                   Regionale Vernetzung im Frühbereich</vt:lpstr>
      <vt:lpstr>                   Regionale Vernetzung im Frühbereich</vt:lpstr>
      <vt:lpstr>                   Regionale Vernetzung im Frühbereich</vt:lpstr>
      <vt:lpstr>                   Regionale Vernetzung im Frühbereich</vt:lpstr>
      <vt:lpstr>                   Regionale Vernetzung im Frühbereich</vt:lpstr>
      <vt:lpstr>                   Regionale Vernetzung im Frühbereich</vt:lpstr>
      <vt:lpstr>                   Regionale Vernetzung im Frühbereich</vt:lpstr>
      <vt:lpstr>                   Regionale Vernetzung im Frühbereich</vt:lpstr>
      <vt:lpstr>                   Regionale Vernetzung im Frühbereich</vt:lpstr>
      <vt:lpstr>                   Regionale Vernetzung im Frühbereich</vt:lpstr>
      <vt:lpstr>                   Regionale Vernetzung im Frühbereich</vt:lpstr>
      <vt:lpstr>                   Regionale Vernetzung im Frühbereich</vt:lpstr>
      <vt:lpstr>                   Regionale Vernetzung im Frühbereich</vt:lpstr>
      <vt:lpstr>                   Regionale Vernetzung im Frühbereich</vt:lpstr>
      <vt:lpstr>                   Regionale Vernetzung im Frühbereich</vt:lpstr>
      <vt:lpstr>                   Regionale Vernetzung im Frühbereich</vt:lpstr>
      <vt:lpstr>                   Regionale Vernetzung im Frühbereich</vt:lpstr>
      <vt:lpstr>                   Regionale Vernetzung im Frühbereich</vt:lpstr>
      <vt:lpstr>Herzlichen Dank für  Ihre Teilnahme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Regionale Vernetzung im Frühbereich</dc:title>
  <dc:creator>Christian Gerber</dc:creator>
  <cp:lastModifiedBy>Glaser Bea</cp:lastModifiedBy>
  <cp:revision>206</cp:revision>
  <cp:lastPrinted>2016-01-28T12:19:02Z</cp:lastPrinted>
  <dcterms:created xsi:type="dcterms:W3CDTF">2015-03-11T11:50:57Z</dcterms:created>
  <dcterms:modified xsi:type="dcterms:W3CDTF">2020-04-02T13:37:36Z</dcterms:modified>
</cp:coreProperties>
</file>