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50"/>
  </p:notesMasterIdLst>
  <p:handoutMasterIdLst>
    <p:handoutMasterId r:id="rId51"/>
  </p:handoutMasterIdLst>
  <p:sldIdLst>
    <p:sldId id="279" r:id="rId5"/>
    <p:sldId id="294" r:id="rId6"/>
    <p:sldId id="421" r:id="rId7"/>
    <p:sldId id="423" r:id="rId8"/>
    <p:sldId id="349" r:id="rId9"/>
    <p:sldId id="401" r:id="rId10"/>
    <p:sldId id="426" r:id="rId11"/>
    <p:sldId id="428" r:id="rId12"/>
    <p:sldId id="306" r:id="rId13"/>
    <p:sldId id="393" r:id="rId14"/>
    <p:sldId id="394" r:id="rId15"/>
    <p:sldId id="346" r:id="rId16"/>
    <p:sldId id="345" r:id="rId17"/>
    <p:sldId id="343" r:id="rId18"/>
    <p:sldId id="369" r:id="rId19"/>
    <p:sldId id="414" r:id="rId20"/>
    <p:sldId id="415" r:id="rId21"/>
    <p:sldId id="413" r:id="rId22"/>
    <p:sldId id="418" r:id="rId23"/>
    <p:sldId id="410" r:id="rId24"/>
    <p:sldId id="411" r:id="rId25"/>
    <p:sldId id="412" r:id="rId26"/>
    <p:sldId id="375" r:id="rId27"/>
    <p:sldId id="376" r:id="rId28"/>
    <p:sldId id="377" r:id="rId29"/>
    <p:sldId id="378" r:id="rId30"/>
    <p:sldId id="400" r:id="rId31"/>
    <p:sldId id="338" r:id="rId32"/>
    <p:sldId id="340" r:id="rId33"/>
    <p:sldId id="341" r:id="rId34"/>
    <p:sldId id="404" r:id="rId35"/>
    <p:sldId id="405" r:id="rId36"/>
    <p:sldId id="417" r:id="rId37"/>
    <p:sldId id="406" r:id="rId38"/>
    <p:sldId id="407" r:id="rId39"/>
    <p:sldId id="403" r:id="rId40"/>
    <p:sldId id="359" r:id="rId41"/>
    <p:sldId id="367" r:id="rId42"/>
    <p:sldId id="368" r:id="rId43"/>
    <p:sldId id="305" r:id="rId44"/>
    <p:sldId id="388" r:id="rId45"/>
    <p:sldId id="392" r:id="rId46"/>
    <p:sldId id="311" r:id="rId47"/>
    <p:sldId id="390" r:id="rId48"/>
    <p:sldId id="391" r:id="rId4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6F4126-B591-8712-614F-EBAB9548AB00}" name="Thomas Nehrlich" initials="ThN" userId="Thomas Nehrlich"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en Esther" initials="CE" lastIdx="1" clrIdx="0">
    <p:extLst>
      <p:ext uri="{19B8F6BF-5375-455C-9EA6-DF929625EA0E}">
        <p15:presenceInfo xmlns:p15="http://schemas.microsoft.com/office/powerpoint/2012/main" userId="Christen Esther" providerId="None"/>
      </p:ext>
    </p:extLst>
  </p:cmAuthor>
  <p:cmAuthor id="2" name="Christine Tschumi" initials="TC" lastIdx="5" clrIdx="1">
    <p:extLst>
      <p:ext uri="{19B8F6BF-5375-455C-9EA6-DF929625EA0E}">
        <p15:presenceInfo xmlns:p15="http://schemas.microsoft.com/office/powerpoint/2012/main" userId="Christine Tschum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9C9DBC"/>
    <a:srgbClr val="F1F3F3"/>
    <a:srgbClr val="E5EAE9"/>
    <a:srgbClr val="E1D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2BB079-7A9F-4BBD-AA4A-AA608A035EDB}" v="2" dt="2025-09-04T09:01:06.395"/>
  </p1510:revLst>
</p1510:revInfo>
</file>

<file path=ppt/tableStyles.xml><?xml version="1.0" encoding="utf-8"?>
<a:tblStyleLst xmlns:a="http://schemas.openxmlformats.org/drawingml/2006/main" def="{5940675A-B579-460E-94D1-54222C63F5D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Designformatvorlage 2 - Akz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23" autoAdjust="0"/>
    <p:restoredTop sz="75621" autoAdjust="0"/>
  </p:normalViewPr>
  <p:slideViewPr>
    <p:cSldViewPr showGuides="1">
      <p:cViewPr varScale="1">
        <p:scale>
          <a:sx n="62" d="100"/>
          <a:sy n="62" d="100"/>
        </p:scale>
        <p:origin x="2124" y="72"/>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334" y="2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8"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476672" y="229395"/>
            <a:ext cx="4320480" cy="310159"/>
          </a:xfrm>
          <a:prstGeom prst="rect">
            <a:avLst/>
          </a:prstGeom>
        </p:spPr>
        <p:txBody>
          <a:bodyPr vert="horz" lIns="0" tIns="0" rIns="0" bIns="0" rtlCol="0"/>
          <a:lstStyle>
            <a:lvl1pPr algn="l">
              <a:defRPr sz="1200"/>
            </a:lvl1pPr>
          </a:lstStyle>
          <a:p>
            <a:r>
              <a:rPr lang="de-CH" sz="900"/>
              <a:t>Kopfzeilentext</a:t>
            </a:r>
            <a:endParaRPr lang="de-CH" sz="900" dirty="0"/>
          </a:p>
        </p:txBody>
      </p:sp>
      <p:sp>
        <p:nvSpPr>
          <p:cNvPr id="3" name="Datumsplatzhalter 2"/>
          <p:cNvSpPr>
            <a:spLocks noGrp="1"/>
          </p:cNvSpPr>
          <p:nvPr>
            <p:ph type="dt" sz="quarter" idx="1"/>
          </p:nvPr>
        </p:nvSpPr>
        <p:spPr>
          <a:xfrm>
            <a:off x="5137720" y="229395"/>
            <a:ext cx="1243608" cy="310159"/>
          </a:xfrm>
          <a:prstGeom prst="rect">
            <a:avLst/>
          </a:prstGeom>
        </p:spPr>
        <p:txBody>
          <a:bodyPr vert="horz" lIns="0" tIns="0" rIns="0" bIns="0" rtlCol="0"/>
          <a:lstStyle>
            <a:lvl1pPr algn="r">
              <a:defRPr sz="1200"/>
            </a:lvl1pPr>
          </a:lstStyle>
          <a:p>
            <a:fld id="{EEC665CA-D682-48EC-95D2-126FD6449D65}" type="datetime1">
              <a:rPr lang="de-CH" sz="900" smtClean="0"/>
              <a:t>02.10.2025</a:t>
            </a:fld>
            <a:endParaRPr lang="de-CH" sz="900"/>
          </a:p>
        </p:txBody>
      </p:sp>
      <p:sp>
        <p:nvSpPr>
          <p:cNvPr id="4" name="Fußzeilenplatzhalter 3"/>
          <p:cNvSpPr>
            <a:spLocks noGrp="1"/>
          </p:cNvSpPr>
          <p:nvPr>
            <p:ph type="ftr" sz="quarter" idx="2"/>
          </p:nvPr>
        </p:nvSpPr>
        <p:spPr>
          <a:xfrm>
            <a:off x="476672" y="8489144"/>
            <a:ext cx="4320480" cy="331331"/>
          </a:xfrm>
          <a:prstGeom prst="rect">
            <a:avLst/>
          </a:prstGeom>
        </p:spPr>
        <p:txBody>
          <a:bodyPr vert="horz" lIns="0" tIns="0" rIns="0" bIns="0" rtlCol="0" anchor="b"/>
          <a:lstStyle>
            <a:lvl1pPr algn="l">
              <a:defRPr sz="1200"/>
            </a:lvl1pPr>
          </a:lstStyle>
          <a:p>
            <a:r>
              <a:rPr lang="de-CH" sz="900"/>
              <a:t>Fusszeilentext</a:t>
            </a:r>
            <a:endParaRPr lang="de-CH" sz="900" dirty="0"/>
          </a:p>
        </p:txBody>
      </p:sp>
      <p:sp>
        <p:nvSpPr>
          <p:cNvPr id="5" name="Foliennummernplatzhalter 4"/>
          <p:cNvSpPr>
            <a:spLocks noGrp="1"/>
          </p:cNvSpPr>
          <p:nvPr>
            <p:ph type="sldNum" sz="quarter" idx="3"/>
          </p:nvPr>
        </p:nvSpPr>
        <p:spPr>
          <a:xfrm>
            <a:off x="5137720" y="8489146"/>
            <a:ext cx="1243608" cy="331329"/>
          </a:xfrm>
          <a:prstGeom prst="rect">
            <a:avLst/>
          </a:prstGeom>
        </p:spPr>
        <p:txBody>
          <a:bodyPr vert="horz" lIns="0" tIns="0" rIns="0" bIns="0" rtlCol="0" anchor="b"/>
          <a:lstStyle>
            <a:lvl1pPr algn="r">
              <a:defRPr sz="1200"/>
            </a:lvl1pPr>
          </a:lstStyle>
          <a:p>
            <a:fld id="{2CEDAA2C-602C-494B-9BFF-F0D7FF14E319}" type="slidenum">
              <a:rPr lang="de-CH" sz="900" smtClean="0"/>
              <a:t>‹Nr.›</a:t>
            </a:fld>
            <a:endParaRPr lang="de-CH" sz="900" dirty="0"/>
          </a:p>
        </p:txBody>
      </p:sp>
    </p:spTree>
    <p:extLst>
      <p:ext uri="{BB962C8B-B14F-4D97-AF65-F5344CB8AC3E}">
        <p14:creationId xmlns:p14="http://schemas.microsoft.com/office/powerpoint/2010/main" val="1625002673"/>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8:40.370"/>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1,'2762'0,"-2721"2,80 14,11 3,-39-17,-41-1,76 11,-41-1,-1-4,95-3,-150-5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40.225"/>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52,'6'0,"15"0,10 0,12 0,6 0,6 0,0 0,-3-6,-3-2,-5 1,3 0,0 3,-2 1,-2-4,-9-3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44.944"/>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1,'89'0,"0"4,159 26,-173-15,1-3,0-4,86-2,-125-5,0 2,71 14,-36-7,0-4,1-2,72-7,-23 1,338 2,-415 2,84 16,-24-2,146 19,-153-20,105 10,205-24,-199-3,-178 2</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58.628"/>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1,'3020'0,"-2988"0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8:04:52.900"/>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41,'1144'0,"-1113"-2,0-1,47-11,-41 6,44-2,286 7,-190 5,699-2,-838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8:48.729"/>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1,'1695'0,"-1665"2,1 1,42 10,29 3,-16-12,-43-2,72 11,-57-4,106 5,60-15,-82-1,593 2,-703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8:55.738"/>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1,'4640'0,"-4608"0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12.259"/>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38,'30'-2,"52"-8,-16 0,597-6,-431 18,4585-2,-4785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15.263"/>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75,'119'2,"134"-5,-49-25,-52 8,-69 8,107-2,-119 15,-41-1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24.953"/>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1 186,'0'-1,"0"0,1 0,-1 0,1 0,-1 0,0 0,1 0,0 0,-1 0,1 0,-1 0,1 1,0-1,0 0,0 0,-1 1,1-1,0 0,0 1,0-1,0 1,0-1,0 1,0 0,0-1,0 1,2 0,34-7,-30 6,109-8,162 8,-128 4,346-3,-480-1,-1-1,0-1,0 0,0-1,0 0,0-1,-1-1,17-8,-26 12,20-7,1 1,0 1,1 2,0 0,44-1,12-2,54-16,-73 11,99-7,236 18,-189 4,3197-2,-3375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27.584"/>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0 296,'22'-1,"-1"-1,41-10,5 0,-23 7,82-14,-55 2,285-54,-270 62,35-5,145-30,-179 34,-57 8,-1-1,46-11,34-8,-23 6,-33 7,0 2,1 2,81 4,-103 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29.623"/>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37,'2324'0,"-2283"-2,76-13,18-2,238 14,-193 5,-149-2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4T07:59:38.077"/>
    </inkml:context>
    <inkml:brush xml:id="br0">
      <inkml:brushProperty name="width" value="0.4" units="cm"/>
      <inkml:brushProperty name="height" value="0.8" units="cm"/>
      <inkml:brushProperty name="color" value="#FFFC00"/>
      <inkml:brushProperty name="tip" value="rectangle"/>
      <inkml:brushProperty name="rasterOp" value="maskPen"/>
      <inkml:brushProperty name="ignorePressure" value="1"/>
    </inkml:brush>
  </inkml:definitions>
  <inkml:trace contextRef="#ctx0" brushRef="#br0">0 223,'4'-3,"0"0,1 0,-1 0,1 0,0 1,0-1,0 1,0 0,0 1,0-1,7 0,10-1,30-1,-41 4,153-17,-1 0,36-2,-10 1,105-21,-202 23,173-7,3774 25,-4015-4,0 0,0-2,28-7,-24 4,49-4,134 9,-130 3,-49-1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Folienbildplatzhalter 11"/>
          <p:cNvSpPr>
            <a:spLocks noGrp="1" noRot="1" noChangeAspect="1"/>
          </p:cNvSpPr>
          <p:nvPr>
            <p:ph type="sldImg" idx="2"/>
          </p:nvPr>
        </p:nvSpPr>
        <p:spPr>
          <a:xfrm>
            <a:off x="1460500" y="900113"/>
            <a:ext cx="4168775" cy="3127375"/>
          </a:xfrm>
          <a:prstGeom prst="rect">
            <a:avLst/>
          </a:prstGeom>
          <a:noFill/>
          <a:ln w="3175">
            <a:solidFill>
              <a:prstClr val="black"/>
            </a:solidFill>
          </a:ln>
        </p:spPr>
        <p:txBody>
          <a:bodyPr vert="horz" lIns="91440" tIns="45720" rIns="91440" bIns="45720" rtlCol="0" anchor="ctr"/>
          <a:lstStyle/>
          <a:p>
            <a:endParaRPr lang="de-CH"/>
          </a:p>
        </p:txBody>
      </p:sp>
      <p:sp>
        <p:nvSpPr>
          <p:cNvPr id="14" name="Fußzeilenplatzhalter 13"/>
          <p:cNvSpPr>
            <a:spLocks noGrp="1"/>
          </p:cNvSpPr>
          <p:nvPr>
            <p:ph type="ftr" sz="quarter" idx="4"/>
          </p:nvPr>
        </p:nvSpPr>
        <p:spPr>
          <a:xfrm>
            <a:off x="775244" y="8712000"/>
            <a:ext cx="2230428" cy="179512"/>
          </a:xfrm>
          <a:prstGeom prst="rect">
            <a:avLst/>
          </a:prstGeom>
        </p:spPr>
        <p:txBody>
          <a:bodyPr vert="horz" lIns="0" tIns="0" rIns="0" bIns="0" rtlCol="0" anchor="t"/>
          <a:lstStyle>
            <a:lvl1pPr algn="l">
              <a:defRPr sz="900"/>
            </a:lvl1pPr>
          </a:lstStyle>
          <a:p>
            <a:r>
              <a:rPr lang="de-CH" dirty="0"/>
              <a:t>Fusszeilentext</a:t>
            </a:r>
          </a:p>
        </p:txBody>
      </p:sp>
      <p:sp>
        <p:nvSpPr>
          <p:cNvPr id="15" name="Foliennummernplatzhalter 14"/>
          <p:cNvSpPr>
            <a:spLocks noGrp="1"/>
          </p:cNvSpPr>
          <p:nvPr>
            <p:ph type="sldNum" sz="quarter" idx="5"/>
          </p:nvPr>
        </p:nvSpPr>
        <p:spPr>
          <a:xfrm>
            <a:off x="5462663" y="8712000"/>
            <a:ext cx="871173" cy="179512"/>
          </a:xfrm>
          <a:prstGeom prst="rect">
            <a:avLst/>
          </a:prstGeom>
        </p:spPr>
        <p:txBody>
          <a:bodyPr vert="horz" lIns="0" tIns="0" rIns="0" bIns="0" rtlCol="0" anchor="t"/>
          <a:lstStyle>
            <a:lvl1pPr algn="r">
              <a:defRPr sz="900"/>
            </a:lvl1pPr>
          </a:lstStyle>
          <a:p>
            <a:fld id="{83C81C81-E364-4366-A610-2DB15FF98538}" type="slidenum">
              <a:rPr lang="de-CH" smtClean="0"/>
              <a:pPr/>
              <a:t>‹Nr.›</a:t>
            </a:fld>
            <a:endParaRPr lang="de-CH" dirty="0"/>
          </a:p>
        </p:txBody>
      </p:sp>
      <p:sp>
        <p:nvSpPr>
          <p:cNvPr id="16" name="Notizenplatzhalter 15"/>
          <p:cNvSpPr>
            <a:spLocks noGrp="1"/>
          </p:cNvSpPr>
          <p:nvPr>
            <p:ph type="body" sz="quarter" idx="3"/>
          </p:nvPr>
        </p:nvSpPr>
        <p:spPr>
          <a:xfrm>
            <a:off x="773424" y="4283968"/>
            <a:ext cx="5560412" cy="4248472"/>
          </a:xfrm>
          <a:prstGeom prst="rect">
            <a:avLst/>
          </a:prstGeom>
        </p:spPr>
        <p:txBody>
          <a:bodyPr vert="horz" lIns="0" tIns="0" rIns="0" bIns="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17" name="Datumsplatzhalter 16"/>
          <p:cNvSpPr>
            <a:spLocks noGrp="1"/>
          </p:cNvSpPr>
          <p:nvPr>
            <p:ph type="dt" idx="1"/>
          </p:nvPr>
        </p:nvSpPr>
        <p:spPr>
          <a:xfrm>
            <a:off x="4229809" y="425838"/>
            <a:ext cx="2095308" cy="185722"/>
          </a:xfrm>
          <a:prstGeom prst="rect">
            <a:avLst/>
          </a:prstGeom>
        </p:spPr>
        <p:txBody>
          <a:bodyPr vert="horz" lIns="0" tIns="0" rIns="0" bIns="0" rtlCol="0"/>
          <a:lstStyle>
            <a:lvl1pPr algn="r">
              <a:defRPr sz="900"/>
            </a:lvl1pPr>
          </a:lstStyle>
          <a:p>
            <a:fld id="{A17AAF7D-4283-4014-80F4-26E915FEACF8}" type="datetime1">
              <a:rPr lang="de-CH" smtClean="0"/>
              <a:t>02.10.2025</a:t>
            </a:fld>
            <a:endParaRPr lang="de-CH" dirty="0"/>
          </a:p>
        </p:txBody>
      </p:sp>
      <p:sp>
        <p:nvSpPr>
          <p:cNvPr id="18" name="Kopfzeilenplatzhalter 17"/>
          <p:cNvSpPr>
            <a:spLocks noGrp="1"/>
          </p:cNvSpPr>
          <p:nvPr>
            <p:ph type="hdr" sz="quarter"/>
          </p:nvPr>
        </p:nvSpPr>
        <p:spPr>
          <a:xfrm>
            <a:off x="764704" y="432000"/>
            <a:ext cx="3249080" cy="179560"/>
          </a:xfrm>
          <a:prstGeom prst="rect">
            <a:avLst/>
          </a:prstGeom>
        </p:spPr>
        <p:txBody>
          <a:bodyPr vert="horz" lIns="0" tIns="0" rIns="0" bIns="0" rtlCol="0"/>
          <a:lstStyle>
            <a:lvl1pPr algn="l">
              <a:defRPr sz="900"/>
            </a:lvl1pPr>
          </a:lstStyle>
          <a:p>
            <a:r>
              <a:rPr lang="de-CH"/>
              <a:t>Kopfzeilentext</a:t>
            </a:r>
            <a:endParaRPr lang="de-CH" dirty="0"/>
          </a:p>
        </p:txBody>
      </p:sp>
    </p:spTree>
    <p:extLst>
      <p:ext uri="{BB962C8B-B14F-4D97-AF65-F5344CB8AC3E}">
        <p14:creationId xmlns:p14="http://schemas.microsoft.com/office/powerpoint/2010/main" val="31170970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spcAft>
        <a:spcPts val="600"/>
      </a:spcAft>
      <a:defRPr sz="1100" kern="1200">
        <a:solidFill>
          <a:schemeClr val="tx1"/>
        </a:solidFill>
        <a:latin typeface="+mn-lt"/>
        <a:ea typeface="+mn-ea"/>
        <a:cs typeface="+mn-cs"/>
      </a:defRPr>
    </a:lvl1pPr>
    <a:lvl2pPr marL="177800" indent="-177800" algn="l" defTabSz="914400" rtl="0" eaLnBrk="1" latinLnBrk="0" hangingPunct="1">
      <a:spcAft>
        <a:spcPts val="600"/>
      </a:spcAft>
      <a:buFont typeface="Arial" panose="020B0604020202020204" pitchFamily="34" charset="0"/>
      <a:buChar char="‒"/>
      <a:defRPr sz="1100" kern="1200">
        <a:solidFill>
          <a:schemeClr val="tx1"/>
        </a:solidFill>
        <a:latin typeface="+mn-lt"/>
        <a:ea typeface="+mn-ea"/>
        <a:cs typeface="+mn-cs"/>
      </a:defRPr>
    </a:lvl2pPr>
    <a:lvl3pPr marL="357188" indent="-179388" algn="l" defTabSz="914400" rtl="0" eaLnBrk="1" latinLnBrk="0" hangingPunct="1">
      <a:spcAft>
        <a:spcPts val="600"/>
      </a:spcAft>
      <a:buFont typeface="Arial" panose="020B0604020202020204" pitchFamily="34" charset="0"/>
      <a:buChar char="‒"/>
      <a:defRPr sz="1100" kern="1200">
        <a:solidFill>
          <a:schemeClr val="tx1"/>
        </a:solidFill>
        <a:latin typeface="+mn-lt"/>
        <a:ea typeface="+mn-ea"/>
        <a:cs typeface="+mn-cs"/>
      </a:defRPr>
    </a:lvl3pPr>
    <a:lvl4pPr marL="534988" indent="-177800" algn="l" defTabSz="914400" rtl="0" eaLnBrk="1" latinLnBrk="0" hangingPunct="1">
      <a:spcAft>
        <a:spcPts val="600"/>
      </a:spcAft>
      <a:buFont typeface="Arial" panose="020B0604020202020204" pitchFamily="34" charset="0"/>
      <a:buChar char="‒"/>
      <a:defRPr sz="1100" kern="1200">
        <a:solidFill>
          <a:schemeClr val="tx1"/>
        </a:solidFill>
        <a:latin typeface="+mn-lt"/>
        <a:ea typeface="+mn-ea"/>
        <a:cs typeface="+mn-cs"/>
      </a:defRPr>
    </a:lvl4pPr>
    <a:lvl5pPr marL="720725" indent="-185738" algn="l" defTabSz="914400" rtl="0" eaLnBrk="1" latinLnBrk="0" hangingPunct="1">
      <a:spcAft>
        <a:spcPts val="600"/>
      </a:spcAft>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a:t>
            </a:fld>
            <a:endParaRPr lang="de-CH" dirty="0"/>
          </a:p>
        </p:txBody>
      </p:sp>
    </p:spTree>
    <p:extLst>
      <p:ext uri="{BB962C8B-B14F-4D97-AF65-F5344CB8AC3E}">
        <p14:creationId xmlns:p14="http://schemas.microsoft.com/office/powerpoint/2010/main" val="3021584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10</a:t>
            </a:fld>
            <a:endParaRPr lang="de-CH" dirty="0"/>
          </a:p>
        </p:txBody>
      </p:sp>
    </p:spTree>
    <p:extLst>
      <p:ext uri="{BB962C8B-B14F-4D97-AF65-F5344CB8AC3E}">
        <p14:creationId xmlns:p14="http://schemas.microsoft.com/office/powerpoint/2010/main" val="1691334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11</a:t>
            </a:fld>
            <a:endParaRPr lang="de-CH" dirty="0"/>
          </a:p>
        </p:txBody>
      </p:sp>
    </p:spTree>
    <p:extLst>
      <p:ext uri="{BB962C8B-B14F-4D97-AF65-F5344CB8AC3E}">
        <p14:creationId xmlns:p14="http://schemas.microsoft.com/office/powerpoint/2010/main" val="3140390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12</a:t>
            </a:fld>
            <a:endParaRPr lang="de-CH" dirty="0"/>
          </a:p>
        </p:txBody>
      </p:sp>
    </p:spTree>
    <p:extLst>
      <p:ext uri="{BB962C8B-B14F-4D97-AF65-F5344CB8AC3E}">
        <p14:creationId xmlns:p14="http://schemas.microsoft.com/office/powerpoint/2010/main" val="33789503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13</a:t>
            </a:fld>
            <a:endParaRPr lang="de-CH" dirty="0"/>
          </a:p>
        </p:txBody>
      </p:sp>
    </p:spTree>
    <p:extLst>
      <p:ext uri="{BB962C8B-B14F-4D97-AF65-F5344CB8AC3E}">
        <p14:creationId xmlns:p14="http://schemas.microsoft.com/office/powerpoint/2010/main" val="633714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14</a:t>
            </a:fld>
            <a:endParaRPr lang="de-CH" dirty="0"/>
          </a:p>
        </p:txBody>
      </p:sp>
    </p:spTree>
    <p:extLst>
      <p:ext uri="{BB962C8B-B14F-4D97-AF65-F5344CB8AC3E}">
        <p14:creationId xmlns:p14="http://schemas.microsoft.com/office/powerpoint/2010/main" val="690477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15</a:t>
            </a:fld>
            <a:endParaRPr lang="de-CH" dirty="0"/>
          </a:p>
        </p:txBody>
      </p:sp>
    </p:spTree>
    <p:extLst>
      <p:ext uri="{BB962C8B-B14F-4D97-AF65-F5344CB8AC3E}">
        <p14:creationId xmlns:p14="http://schemas.microsoft.com/office/powerpoint/2010/main" val="12665120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16</a:t>
            </a:fld>
            <a:endParaRPr lang="de-CH" dirty="0"/>
          </a:p>
        </p:txBody>
      </p:sp>
    </p:spTree>
    <p:extLst>
      <p:ext uri="{BB962C8B-B14F-4D97-AF65-F5344CB8AC3E}">
        <p14:creationId xmlns:p14="http://schemas.microsoft.com/office/powerpoint/2010/main" val="1583256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17</a:t>
            </a:fld>
            <a:endParaRPr lang="de-CH" dirty="0"/>
          </a:p>
        </p:txBody>
      </p:sp>
    </p:spTree>
    <p:extLst>
      <p:ext uri="{BB962C8B-B14F-4D97-AF65-F5344CB8AC3E}">
        <p14:creationId xmlns:p14="http://schemas.microsoft.com/office/powerpoint/2010/main" val="928574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18</a:t>
            </a:fld>
            <a:endParaRPr lang="de-CH" dirty="0"/>
          </a:p>
        </p:txBody>
      </p:sp>
    </p:spTree>
    <p:extLst>
      <p:ext uri="{BB962C8B-B14F-4D97-AF65-F5344CB8AC3E}">
        <p14:creationId xmlns:p14="http://schemas.microsoft.com/office/powerpoint/2010/main" val="83745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19</a:t>
            </a:fld>
            <a:endParaRPr lang="de-CH" dirty="0"/>
          </a:p>
        </p:txBody>
      </p:sp>
    </p:spTree>
    <p:extLst>
      <p:ext uri="{BB962C8B-B14F-4D97-AF65-F5344CB8AC3E}">
        <p14:creationId xmlns:p14="http://schemas.microsoft.com/office/powerpoint/2010/main" val="702548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a:t>
            </a:fld>
            <a:endParaRPr lang="de-CH" dirty="0"/>
          </a:p>
        </p:txBody>
      </p:sp>
    </p:spTree>
    <p:extLst>
      <p:ext uri="{BB962C8B-B14F-4D97-AF65-F5344CB8AC3E}">
        <p14:creationId xmlns:p14="http://schemas.microsoft.com/office/powerpoint/2010/main" val="18489915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20</a:t>
            </a:fld>
            <a:endParaRPr lang="de-CH" dirty="0"/>
          </a:p>
        </p:txBody>
      </p:sp>
    </p:spTree>
    <p:extLst>
      <p:ext uri="{BB962C8B-B14F-4D97-AF65-F5344CB8AC3E}">
        <p14:creationId xmlns:p14="http://schemas.microsoft.com/office/powerpoint/2010/main" val="2184616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CH" sz="1000" kern="1200" dirty="0">
              <a:solidFill>
                <a:schemeClr val="tx1"/>
              </a:solidFill>
              <a:effectLst/>
              <a:latin typeface="+mn-lt"/>
              <a:ea typeface="+mn-ea"/>
              <a:cs typeface="+mn-cs"/>
            </a:endParaRPr>
          </a:p>
          <a:p>
            <a:pPr marL="171450" indent="-171450">
              <a:buFont typeface="Arial" panose="020B0604020202020204" pitchFamily="34" charset="0"/>
              <a:buChar char="•"/>
            </a:pPr>
            <a:endParaRPr lang="de-CH" sz="1000" kern="1200" dirty="0">
              <a:solidFill>
                <a:schemeClr val="tx1"/>
              </a:solidFill>
              <a:effectLst/>
              <a:latin typeface="+mn-lt"/>
              <a:ea typeface="+mn-ea"/>
              <a:cs typeface="+mn-cs"/>
            </a:endParaRPr>
          </a:p>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21</a:t>
            </a:fld>
            <a:endParaRPr lang="de-CH" dirty="0"/>
          </a:p>
        </p:txBody>
      </p:sp>
    </p:spTree>
    <p:extLst>
      <p:ext uri="{BB962C8B-B14F-4D97-AF65-F5344CB8AC3E}">
        <p14:creationId xmlns:p14="http://schemas.microsoft.com/office/powerpoint/2010/main" val="23598885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22</a:t>
            </a:fld>
            <a:endParaRPr lang="de-CH" dirty="0"/>
          </a:p>
        </p:txBody>
      </p:sp>
    </p:spTree>
    <p:extLst>
      <p:ext uri="{BB962C8B-B14F-4D97-AF65-F5344CB8AC3E}">
        <p14:creationId xmlns:p14="http://schemas.microsoft.com/office/powerpoint/2010/main" val="2343975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23</a:t>
            </a:fld>
            <a:endParaRPr lang="de-CH" dirty="0"/>
          </a:p>
        </p:txBody>
      </p:sp>
    </p:spTree>
    <p:extLst>
      <p:ext uri="{BB962C8B-B14F-4D97-AF65-F5344CB8AC3E}">
        <p14:creationId xmlns:p14="http://schemas.microsoft.com/office/powerpoint/2010/main" val="40014952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24</a:t>
            </a:fld>
            <a:endParaRPr lang="de-CH" dirty="0"/>
          </a:p>
        </p:txBody>
      </p:sp>
    </p:spTree>
    <p:extLst>
      <p:ext uri="{BB962C8B-B14F-4D97-AF65-F5344CB8AC3E}">
        <p14:creationId xmlns:p14="http://schemas.microsoft.com/office/powerpoint/2010/main" val="17873025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25</a:t>
            </a:fld>
            <a:endParaRPr lang="de-CH" dirty="0"/>
          </a:p>
        </p:txBody>
      </p:sp>
    </p:spTree>
    <p:extLst>
      <p:ext uri="{BB962C8B-B14F-4D97-AF65-F5344CB8AC3E}">
        <p14:creationId xmlns:p14="http://schemas.microsoft.com/office/powerpoint/2010/main" val="35682506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1" indent="0">
              <a:buNone/>
            </a:pPr>
            <a:endParaRPr lang="de-CH" sz="10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83C81C81-E364-4366-A610-2DB15FF98538}" type="slidenum">
              <a:rPr lang="de-CH" smtClean="0"/>
              <a:pPr/>
              <a:t>26</a:t>
            </a:fld>
            <a:endParaRPr lang="de-CH" dirty="0"/>
          </a:p>
        </p:txBody>
      </p:sp>
    </p:spTree>
    <p:extLst>
      <p:ext uri="{BB962C8B-B14F-4D97-AF65-F5344CB8AC3E}">
        <p14:creationId xmlns:p14="http://schemas.microsoft.com/office/powerpoint/2010/main" val="52836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83C81C81-E364-4366-A610-2DB15FF98538}" type="slidenum">
              <a:rPr lang="de-CH" smtClean="0"/>
              <a:pPr/>
              <a:t>27</a:t>
            </a:fld>
            <a:endParaRPr lang="de-CH" dirty="0"/>
          </a:p>
        </p:txBody>
      </p:sp>
    </p:spTree>
    <p:extLst>
      <p:ext uri="{BB962C8B-B14F-4D97-AF65-F5344CB8AC3E}">
        <p14:creationId xmlns:p14="http://schemas.microsoft.com/office/powerpoint/2010/main" val="39079044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buFont typeface="+mj-lt"/>
              <a:buNone/>
            </a:pPr>
            <a:endParaRPr lang="de-CH" sz="11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83C81C81-E364-4366-A610-2DB15FF98538}" type="slidenum">
              <a:rPr lang="de-CH" smtClean="0"/>
              <a:pPr/>
              <a:t>28</a:t>
            </a:fld>
            <a:endParaRPr lang="de-CH" dirty="0"/>
          </a:p>
        </p:txBody>
      </p:sp>
    </p:spTree>
    <p:extLst>
      <p:ext uri="{BB962C8B-B14F-4D97-AF65-F5344CB8AC3E}">
        <p14:creationId xmlns:p14="http://schemas.microsoft.com/office/powerpoint/2010/main" val="13108768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29</a:t>
            </a:fld>
            <a:endParaRPr lang="de-CH" dirty="0"/>
          </a:p>
        </p:txBody>
      </p:sp>
    </p:spTree>
    <p:extLst>
      <p:ext uri="{BB962C8B-B14F-4D97-AF65-F5344CB8AC3E}">
        <p14:creationId xmlns:p14="http://schemas.microsoft.com/office/powerpoint/2010/main" val="1425692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83C81C81-E364-4366-A610-2DB15FF98538}" type="slidenum">
              <a:rPr lang="de-CH" smtClean="0"/>
              <a:pPr/>
              <a:t>3</a:t>
            </a:fld>
            <a:endParaRPr lang="de-CH" dirty="0"/>
          </a:p>
        </p:txBody>
      </p:sp>
    </p:spTree>
    <p:extLst>
      <p:ext uri="{BB962C8B-B14F-4D97-AF65-F5344CB8AC3E}">
        <p14:creationId xmlns:p14="http://schemas.microsoft.com/office/powerpoint/2010/main" val="15370916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30</a:t>
            </a:fld>
            <a:endParaRPr lang="de-CH" dirty="0"/>
          </a:p>
        </p:txBody>
      </p:sp>
    </p:spTree>
    <p:extLst>
      <p:ext uri="{BB962C8B-B14F-4D97-AF65-F5344CB8AC3E}">
        <p14:creationId xmlns:p14="http://schemas.microsoft.com/office/powerpoint/2010/main" val="18643910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31</a:t>
            </a:fld>
            <a:endParaRPr lang="de-CH" dirty="0"/>
          </a:p>
        </p:txBody>
      </p:sp>
    </p:spTree>
    <p:extLst>
      <p:ext uri="{BB962C8B-B14F-4D97-AF65-F5344CB8AC3E}">
        <p14:creationId xmlns:p14="http://schemas.microsoft.com/office/powerpoint/2010/main" val="9829855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32</a:t>
            </a:fld>
            <a:endParaRPr lang="de-CH" dirty="0"/>
          </a:p>
        </p:txBody>
      </p:sp>
    </p:spTree>
    <p:extLst>
      <p:ext uri="{BB962C8B-B14F-4D97-AF65-F5344CB8AC3E}">
        <p14:creationId xmlns:p14="http://schemas.microsoft.com/office/powerpoint/2010/main" val="8500148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33</a:t>
            </a:fld>
            <a:endParaRPr lang="de-CH" dirty="0"/>
          </a:p>
        </p:txBody>
      </p:sp>
    </p:spTree>
    <p:extLst>
      <p:ext uri="{BB962C8B-B14F-4D97-AF65-F5344CB8AC3E}">
        <p14:creationId xmlns:p14="http://schemas.microsoft.com/office/powerpoint/2010/main" val="34511824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34</a:t>
            </a:fld>
            <a:endParaRPr lang="de-CH" dirty="0"/>
          </a:p>
        </p:txBody>
      </p:sp>
    </p:spTree>
    <p:extLst>
      <p:ext uri="{BB962C8B-B14F-4D97-AF65-F5344CB8AC3E}">
        <p14:creationId xmlns:p14="http://schemas.microsoft.com/office/powerpoint/2010/main" val="21452996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35</a:t>
            </a:fld>
            <a:endParaRPr lang="de-CH" dirty="0"/>
          </a:p>
        </p:txBody>
      </p:sp>
    </p:spTree>
    <p:extLst>
      <p:ext uri="{BB962C8B-B14F-4D97-AF65-F5344CB8AC3E}">
        <p14:creationId xmlns:p14="http://schemas.microsoft.com/office/powerpoint/2010/main" val="12677155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36</a:t>
            </a:fld>
            <a:endParaRPr lang="de-CH" dirty="0"/>
          </a:p>
        </p:txBody>
      </p:sp>
    </p:spTree>
    <p:extLst>
      <p:ext uri="{BB962C8B-B14F-4D97-AF65-F5344CB8AC3E}">
        <p14:creationId xmlns:p14="http://schemas.microsoft.com/office/powerpoint/2010/main" val="2641456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37</a:t>
            </a:fld>
            <a:endParaRPr lang="de-CH" dirty="0"/>
          </a:p>
        </p:txBody>
      </p:sp>
    </p:spTree>
    <p:extLst>
      <p:ext uri="{BB962C8B-B14F-4D97-AF65-F5344CB8AC3E}">
        <p14:creationId xmlns:p14="http://schemas.microsoft.com/office/powerpoint/2010/main" val="2644274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solidFill>
                <a:schemeClr val="tx1"/>
              </a:solidFill>
            </a:endParaRPr>
          </a:p>
          <a:p>
            <a:endParaRPr lang="de-CH" dirty="0">
              <a:solidFill>
                <a:schemeClr val="tx1"/>
              </a:solidFill>
            </a:endParaRPr>
          </a:p>
        </p:txBody>
      </p:sp>
      <p:sp>
        <p:nvSpPr>
          <p:cNvPr id="4" name="Foliennummernplatzhalter 3"/>
          <p:cNvSpPr>
            <a:spLocks noGrp="1"/>
          </p:cNvSpPr>
          <p:nvPr>
            <p:ph type="sldNum" sz="quarter" idx="10"/>
          </p:nvPr>
        </p:nvSpPr>
        <p:spPr/>
        <p:txBody>
          <a:bodyPr/>
          <a:lstStyle/>
          <a:p>
            <a:fld id="{5CAA3566-2F0A-2E4F-A935-CDA1AD2E7D0A}" type="slidenum">
              <a:rPr lang="de-DE" smtClean="0"/>
              <a:t>38</a:t>
            </a:fld>
            <a:endParaRPr lang="de-DE"/>
          </a:p>
        </p:txBody>
      </p:sp>
      <p:sp>
        <p:nvSpPr>
          <p:cNvPr id="5" name="Datumsplatzhalter 4"/>
          <p:cNvSpPr>
            <a:spLocks noGrp="1"/>
          </p:cNvSpPr>
          <p:nvPr>
            <p:ph type="dt" idx="11"/>
          </p:nvPr>
        </p:nvSpPr>
        <p:spPr/>
        <p:txBody>
          <a:bodyPr/>
          <a:lstStyle/>
          <a:p>
            <a:r>
              <a:rPr lang="de-DE"/>
              <a:t>15.9.2022</a:t>
            </a:r>
          </a:p>
        </p:txBody>
      </p:sp>
    </p:spTree>
    <p:extLst>
      <p:ext uri="{BB962C8B-B14F-4D97-AF65-F5344CB8AC3E}">
        <p14:creationId xmlns:p14="http://schemas.microsoft.com/office/powerpoint/2010/main" val="33874011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39</a:t>
            </a:fld>
            <a:endParaRPr lang="de-CH" dirty="0"/>
          </a:p>
        </p:txBody>
      </p:sp>
    </p:spTree>
    <p:extLst>
      <p:ext uri="{BB962C8B-B14F-4D97-AF65-F5344CB8AC3E}">
        <p14:creationId xmlns:p14="http://schemas.microsoft.com/office/powerpoint/2010/main" val="2836244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83C81C81-E364-4366-A610-2DB15FF98538}" type="slidenum">
              <a:rPr lang="de-CH" smtClean="0"/>
              <a:pPr/>
              <a:t>4</a:t>
            </a:fld>
            <a:endParaRPr lang="de-CH" dirty="0"/>
          </a:p>
        </p:txBody>
      </p:sp>
    </p:spTree>
    <p:extLst>
      <p:ext uri="{BB962C8B-B14F-4D97-AF65-F5344CB8AC3E}">
        <p14:creationId xmlns:p14="http://schemas.microsoft.com/office/powerpoint/2010/main" val="26199378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40</a:t>
            </a:fld>
            <a:endParaRPr lang="de-CH" dirty="0"/>
          </a:p>
        </p:txBody>
      </p:sp>
    </p:spTree>
    <p:extLst>
      <p:ext uri="{BB962C8B-B14F-4D97-AF65-F5344CB8AC3E}">
        <p14:creationId xmlns:p14="http://schemas.microsoft.com/office/powerpoint/2010/main" val="32835211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41</a:t>
            </a:fld>
            <a:endParaRPr lang="de-CH" dirty="0"/>
          </a:p>
        </p:txBody>
      </p:sp>
    </p:spTree>
    <p:extLst>
      <p:ext uri="{BB962C8B-B14F-4D97-AF65-F5344CB8AC3E}">
        <p14:creationId xmlns:p14="http://schemas.microsoft.com/office/powerpoint/2010/main" val="35462370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42</a:t>
            </a:fld>
            <a:endParaRPr lang="de-CH" dirty="0"/>
          </a:p>
        </p:txBody>
      </p:sp>
    </p:spTree>
    <p:extLst>
      <p:ext uri="{BB962C8B-B14F-4D97-AF65-F5344CB8AC3E}">
        <p14:creationId xmlns:p14="http://schemas.microsoft.com/office/powerpoint/2010/main" val="20982323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43</a:t>
            </a:fld>
            <a:endParaRPr lang="de-CH" dirty="0"/>
          </a:p>
        </p:txBody>
      </p:sp>
    </p:spTree>
    <p:extLst>
      <p:ext uri="{BB962C8B-B14F-4D97-AF65-F5344CB8AC3E}">
        <p14:creationId xmlns:p14="http://schemas.microsoft.com/office/powerpoint/2010/main" val="22357391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44</a:t>
            </a:fld>
            <a:endParaRPr lang="de-CH" dirty="0"/>
          </a:p>
        </p:txBody>
      </p:sp>
    </p:spTree>
    <p:extLst>
      <p:ext uri="{BB962C8B-B14F-4D97-AF65-F5344CB8AC3E}">
        <p14:creationId xmlns:p14="http://schemas.microsoft.com/office/powerpoint/2010/main" val="27095656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83C81C81-E364-4366-A610-2DB15FF98538}" type="slidenum">
              <a:rPr lang="de-CH" smtClean="0"/>
              <a:pPr/>
              <a:t>45</a:t>
            </a:fld>
            <a:endParaRPr lang="de-CH" dirty="0"/>
          </a:p>
        </p:txBody>
      </p:sp>
    </p:spTree>
    <p:extLst>
      <p:ext uri="{BB962C8B-B14F-4D97-AF65-F5344CB8AC3E}">
        <p14:creationId xmlns:p14="http://schemas.microsoft.com/office/powerpoint/2010/main" val="232436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5</a:t>
            </a:fld>
            <a:endParaRPr lang="de-CH" dirty="0"/>
          </a:p>
        </p:txBody>
      </p:sp>
    </p:spTree>
    <p:extLst>
      <p:ext uri="{BB962C8B-B14F-4D97-AF65-F5344CB8AC3E}">
        <p14:creationId xmlns:p14="http://schemas.microsoft.com/office/powerpoint/2010/main" val="1116028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endParaRPr lang="de-CH" sz="1000"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6</a:t>
            </a:fld>
            <a:endParaRPr lang="de-CH" dirty="0"/>
          </a:p>
        </p:txBody>
      </p:sp>
    </p:spTree>
    <p:extLst>
      <p:ext uri="{BB962C8B-B14F-4D97-AF65-F5344CB8AC3E}">
        <p14:creationId xmlns:p14="http://schemas.microsoft.com/office/powerpoint/2010/main" val="4255691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83C81C81-E364-4366-A610-2DB15FF98538}" type="slidenum">
              <a:rPr lang="de-CH" smtClean="0"/>
              <a:pPr/>
              <a:t>7</a:t>
            </a:fld>
            <a:endParaRPr lang="de-CH" dirty="0"/>
          </a:p>
        </p:txBody>
      </p:sp>
    </p:spTree>
    <p:extLst>
      <p:ext uri="{BB962C8B-B14F-4D97-AF65-F5344CB8AC3E}">
        <p14:creationId xmlns:p14="http://schemas.microsoft.com/office/powerpoint/2010/main" val="2794496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83C81C81-E364-4366-A610-2DB15FF98538}" type="slidenum">
              <a:rPr lang="de-CH" smtClean="0"/>
              <a:pPr/>
              <a:t>8</a:t>
            </a:fld>
            <a:endParaRPr lang="de-CH" dirty="0"/>
          </a:p>
        </p:txBody>
      </p:sp>
    </p:spTree>
    <p:extLst>
      <p:ext uri="{BB962C8B-B14F-4D97-AF65-F5344CB8AC3E}">
        <p14:creationId xmlns:p14="http://schemas.microsoft.com/office/powerpoint/2010/main" val="2652819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83C81C81-E364-4366-A610-2DB15FF98538}" type="slidenum">
              <a:rPr lang="de-CH" smtClean="0"/>
              <a:pPr/>
              <a:t>9</a:t>
            </a:fld>
            <a:endParaRPr lang="de-CH" dirty="0"/>
          </a:p>
        </p:txBody>
      </p:sp>
    </p:spTree>
    <p:extLst>
      <p:ext uri="{BB962C8B-B14F-4D97-AF65-F5344CB8AC3E}">
        <p14:creationId xmlns:p14="http://schemas.microsoft.com/office/powerpoint/2010/main" val="24106561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450000" y="4870800"/>
            <a:ext cx="7547300" cy="620886"/>
          </a:xfrm>
        </p:spPr>
        <p:txBody>
          <a:bodyPr anchor="t"/>
          <a:lstStyle>
            <a:lvl1pPr algn="l">
              <a:lnSpc>
                <a:spcPct val="85000"/>
              </a:lnSpc>
              <a:defRPr sz="3200"/>
            </a:lvl1pPr>
          </a:lstStyle>
          <a:p>
            <a:r>
              <a:rPr lang="de-DE"/>
              <a:t>Titelmasterformat durch Klicken bearbeiten</a:t>
            </a:r>
            <a:endParaRPr lang="de-CH" dirty="0"/>
          </a:p>
        </p:txBody>
      </p:sp>
      <p:sp>
        <p:nvSpPr>
          <p:cNvPr id="3" name="Untertitel 2"/>
          <p:cNvSpPr>
            <a:spLocks noGrp="1"/>
          </p:cNvSpPr>
          <p:nvPr>
            <p:ph type="subTitle" idx="1" hasCustomPrompt="1"/>
          </p:nvPr>
        </p:nvSpPr>
        <p:spPr>
          <a:xfrm>
            <a:off x="450000" y="5626800"/>
            <a:ext cx="7547300" cy="288034"/>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dirty="0"/>
              <a:t>Anlass/Untertitel hinzufügen</a:t>
            </a:r>
            <a:endParaRPr lang="de-CH" dirty="0"/>
          </a:p>
        </p:txBody>
      </p:sp>
      <p:sp>
        <p:nvSpPr>
          <p:cNvPr id="9" name="Textfeld 8">
            <a:extLst>
              <a:ext uri="{FF2B5EF4-FFF2-40B4-BE49-F238E27FC236}">
                <a16:creationId xmlns:a16="http://schemas.microsoft.com/office/drawing/2014/main" id="{C46FA0FE-14B5-41CD-B9B8-8384FFAFFD63}"/>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
        <p:nvSpPr>
          <p:cNvPr id="13" name="Textplatzhalter 12">
            <a:extLst>
              <a:ext uri="{FF2B5EF4-FFF2-40B4-BE49-F238E27FC236}">
                <a16:creationId xmlns:a16="http://schemas.microsoft.com/office/drawing/2014/main" id="{0717852B-F15C-4194-90D1-49219CF2E674}"/>
              </a:ext>
            </a:extLst>
          </p:cNvPr>
          <p:cNvSpPr>
            <a:spLocks noGrp="1"/>
          </p:cNvSpPr>
          <p:nvPr>
            <p:ph type="body" sz="quarter" idx="10" hasCustomPrompt="1"/>
          </p:nvPr>
        </p:nvSpPr>
        <p:spPr>
          <a:xfrm>
            <a:off x="450000" y="5930900"/>
            <a:ext cx="7547300" cy="288034"/>
          </a:xfrm>
        </p:spPr>
        <p:txBody>
          <a:bodyPr/>
          <a:lstStyle>
            <a:lvl1pPr>
              <a:defRPr sz="2000"/>
            </a:lvl1pPr>
          </a:lstStyle>
          <a:p>
            <a:pPr lvl="0"/>
            <a:r>
              <a:rPr lang="de-DE" dirty="0"/>
              <a:t>Datum/Name hinzufügen</a:t>
            </a:r>
          </a:p>
        </p:txBody>
      </p:sp>
      <p:sp>
        <p:nvSpPr>
          <p:cNvPr id="16" name="Bildplatzhalter 4">
            <a:extLst>
              <a:ext uri="{FF2B5EF4-FFF2-40B4-BE49-F238E27FC236}">
                <a16:creationId xmlns:a16="http://schemas.microsoft.com/office/drawing/2014/main" id="{CDB3EE38-A756-49AE-9DEA-8A8A043589B0}"/>
              </a:ext>
            </a:extLst>
          </p:cNvPr>
          <p:cNvSpPr>
            <a:spLocks noGrp="1"/>
          </p:cNvSpPr>
          <p:nvPr>
            <p:ph type="pic" sz="quarter" idx="13"/>
          </p:nvPr>
        </p:nvSpPr>
        <p:spPr>
          <a:xfrm>
            <a:off x="0" y="1700213"/>
            <a:ext cx="9144000" cy="2916237"/>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pic>
        <p:nvPicPr>
          <p:cNvPr id="4" name="Grafik 3">
            <a:extLst>
              <a:ext uri="{FF2B5EF4-FFF2-40B4-BE49-F238E27FC236}">
                <a16:creationId xmlns:a16="http://schemas.microsoft.com/office/drawing/2014/main" id="{0A52AA31-1D77-720D-4964-1437E00568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275411" y="359111"/>
            <a:ext cx="3423600" cy="932612"/>
          </a:xfrm>
          <a:prstGeom prst="rect">
            <a:avLst/>
          </a:prstGeom>
        </p:spPr>
      </p:pic>
    </p:spTree>
    <p:extLst>
      <p:ext uri="{BB962C8B-B14F-4D97-AF65-F5344CB8AC3E}">
        <p14:creationId xmlns:p14="http://schemas.microsoft.com/office/powerpoint/2010/main" val="3891886669"/>
      </p:ext>
    </p:extLst>
  </p:cSld>
  <p:clrMapOvr>
    <a:masterClrMapping/>
  </p:clrMapOvr>
  <p:extLst>
    <p:ext uri="{DCECCB84-F9BA-43D5-87BE-67443E8EF086}">
      <p15:sldGuideLst xmlns:p15="http://schemas.microsoft.com/office/powerpoint/2012/main">
        <p15:guide id="1" orient="horz" pos="1071" userDrawn="1">
          <p15:clr>
            <a:srgbClr val="FBAE40"/>
          </p15:clr>
        </p15:guide>
        <p15:guide id="2" orient="horz" pos="29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el und Inhalt ohne Logo">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1673226"/>
            <a:ext cx="8254800" cy="4612790"/>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Textplatzhalter 8">
            <a:extLst>
              <a:ext uri="{FF2B5EF4-FFF2-40B4-BE49-F238E27FC236}">
                <a16:creationId xmlns:a16="http://schemas.microsoft.com/office/drawing/2014/main" id="{99A10BDC-506F-40ED-9A22-017B4220CC03}"/>
              </a:ext>
            </a:extLst>
          </p:cNvPr>
          <p:cNvSpPr>
            <a:spLocks noGrp="1"/>
          </p:cNvSpPr>
          <p:nvPr>
            <p:ph type="body" sz="quarter" idx="13"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0" name="Textfeld 9">
            <a:extLst>
              <a:ext uri="{FF2B5EF4-FFF2-40B4-BE49-F238E27FC236}">
                <a16:creationId xmlns:a16="http://schemas.microsoft.com/office/drawing/2014/main" id="{FD643B47-8ADA-4844-A2A1-737A31FC1B65}"/>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
        <p:nvSpPr>
          <p:cNvPr id="20" name="Datumsplatzhalter 19">
            <a:extLst>
              <a:ext uri="{FF2B5EF4-FFF2-40B4-BE49-F238E27FC236}">
                <a16:creationId xmlns:a16="http://schemas.microsoft.com/office/drawing/2014/main" id="{2B8F0D71-F2C9-492A-9ED3-21EFC9F19218}"/>
              </a:ext>
            </a:extLst>
          </p:cNvPr>
          <p:cNvSpPr>
            <a:spLocks noGrp="1"/>
          </p:cNvSpPr>
          <p:nvPr>
            <p:ph type="dt" sz="half" idx="14"/>
          </p:nvPr>
        </p:nvSpPr>
        <p:spPr/>
        <p:txBody>
          <a:bodyPr/>
          <a:lstStyle/>
          <a:p>
            <a:fld id="{2E192A73-7527-4C93-818D-0247DEFAC62F}" type="datetime1">
              <a:rPr lang="de-CH" smtClean="0"/>
              <a:t>02.10.2025</a:t>
            </a:fld>
            <a:endParaRPr lang="de-CH" dirty="0"/>
          </a:p>
        </p:txBody>
      </p:sp>
      <p:sp>
        <p:nvSpPr>
          <p:cNvPr id="21" name="Fußzeilenplatzhalter 20">
            <a:extLst>
              <a:ext uri="{FF2B5EF4-FFF2-40B4-BE49-F238E27FC236}">
                <a16:creationId xmlns:a16="http://schemas.microsoft.com/office/drawing/2014/main" id="{C7281FB7-13A7-4F3E-868A-3C80354BF73A}"/>
              </a:ext>
            </a:extLst>
          </p:cNvPr>
          <p:cNvSpPr>
            <a:spLocks noGrp="1"/>
          </p:cNvSpPr>
          <p:nvPr>
            <p:ph type="ftr" sz="quarter" idx="15"/>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22" name="Foliennummernplatzhalter 21">
            <a:extLst>
              <a:ext uri="{FF2B5EF4-FFF2-40B4-BE49-F238E27FC236}">
                <a16:creationId xmlns:a16="http://schemas.microsoft.com/office/drawing/2014/main" id="{E4E6EB03-761B-4520-991F-CE20651DFE2D}"/>
              </a:ext>
            </a:extLst>
          </p:cNvPr>
          <p:cNvSpPr>
            <a:spLocks noGrp="1"/>
          </p:cNvSpPr>
          <p:nvPr>
            <p:ph type="sldNum" sz="quarter" idx="16"/>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3420204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Zwei Inhalte ohne Logo">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1674000"/>
            <a:ext cx="3924000" cy="4608512"/>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Inhaltsplatzhalter 2">
            <a:extLst>
              <a:ext uri="{FF2B5EF4-FFF2-40B4-BE49-F238E27FC236}">
                <a16:creationId xmlns:a16="http://schemas.microsoft.com/office/drawing/2014/main" id="{F6E076AB-F520-4B4C-B672-03068768C9B0}"/>
              </a:ext>
            </a:extLst>
          </p:cNvPr>
          <p:cNvSpPr>
            <a:spLocks noGrp="1"/>
          </p:cNvSpPr>
          <p:nvPr>
            <p:ph idx="13" hasCustomPrompt="1"/>
          </p:nvPr>
        </p:nvSpPr>
        <p:spPr>
          <a:xfrm>
            <a:off x="4770002" y="1674000"/>
            <a:ext cx="3924000" cy="4608512"/>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10" name="Textplatzhalter 8">
            <a:extLst>
              <a:ext uri="{FF2B5EF4-FFF2-40B4-BE49-F238E27FC236}">
                <a16:creationId xmlns:a16="http://schemas.microsoft.com/office/drawing/2014/main" id="{CCEED875-D712-451E-978A-8BACAEF0ECCB}"/>
              </a:ext>
            </a:extLst>
          </p:cNvPr>
          <p:cNvSpPr>
            <a:spLocks noGrp="1"/>
          </p:cNvSpPr>
          <p:nvPr>
            <p:ph type="body" sz="quarter" idx="14"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2" name="Textfeld 11">
            <a:extLst>
              <a:ext uri="{FF2B5EF4-FFF2-40B4-BE49-F238E27FC236}">
                <a16:creationId xmlns:a16="http://schemas.microsoft.com/office/drawing/2014/main" id="{CC75F3BA-4975-4957-897F-F74FD1488FC1}"/>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
        <p:nvSpPr>
          <p:cNvPr id="18" name="Datumsplatzhalter 17">
            <a:extLst>
              <a:ext uri="{FF2B5EF4-FFF2-40B4-BE49-F238E27FC236}">
                <a16:creationId xmlns:a16="http://schemas.microsoft.com/office/drawing/2014/main" id="{1993FC73-77C1-4F5E-AE99-A23D384793AD}"/>
              </a:ext>
            </a:extLst>
          </p:cNvPr>
          <p:cNvSpPr>
            <a:spLocks noGrp="1"/>
          </p:cNvSpPr>
          <p:nvPr>
            <p:ph type="dt" sz="half" idx="15"/>
          </p:nvPr>
        </p:nvSpPr>
        <p:spPr/>
        <p:txBody>
          <a:bodyPr/>
          <a:lstStyle/>
          <a:p>
            <a:fld id="{1264E8B8-C56F-43C5-A2CD-5B05AF592FEA}" type="datetime1">
              <a:rPr lang="de-CH" smtClean="0"/>
              <a:t>02.10.2025</a:t>
            </a:fld>
            <a:endParaRPr lang="de-CH" dirty="0"/>
          </a:p>
        </p:txBody>
      </p:sp>
      <p:sp>
        <p:nvSpPr>
          <p:cNvPr id="19" name="Fußzeilenplatzhalter 18">
            <a:extLst>
              <a:ext uri="{FF2B5EF4-FFF2-40B4-BE49-F238E27FC236}">
                <a16:creationId xmlns:a16="http://schemas.microsoft.com/office/drawing/2014/main" id="{DC4FC79C-EDCC-445A-8BD9-985F7D06EBC2}"/>
              </a:ext>
            </a:extLst>
          </p:cNvPr>
          <p:cNvSpPr>
            <a:spLocks noGrp="1"/>
          </p:cNvSpPr>
          <p:nvPr>
            <p:ph type="ftr" sz="quarter" idx="16"/>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20" name="Foliennummernplatzhalter 19">
            <a:extLst>
              <a:ext uri="{FF2B5EF4-FFF2-40B4-BE49-F238E27FC236}">
                <a16:creationId xmlns:a16="http://schemas.microsoft.com/office/drawing/2014/main" id="{521D3296-6DCE-48CF-B75D-3EED5A2A4E69}"/>
              </a:ext>
            </a:extLst>
          </p:cNvPr>
          <p:cNvSpPr>
            <a:spLocks noGrp="1"/>
          </p:cNvSpPr>
          <p:nvPr>
            <p:ph type="sldNum" sz="quarter" idx="17"/>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1457703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el, Icons, Texte ohne Logo">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2276871"/>
            <a:ext cx="1818000" cy="1512169"/>
          </a:xfrm>
        </p:spPr>
        <p:txBody>
          <a:bodyPr/>
          <a:lstStyle>
            <a:lvl1pPr algn="ctr">
              <a:defRPr/>
            </a:lvl1pPr>
          </a:lstStyle>
          <a:p>
            <a:pPr lvl="0"/>
            <a:r>
              <a:rPr lang="de-CH" dirty="0"/>
              <a:t>Icon/Bild</a:t>
            </a:r>
          </a:p>
        </p:txBody>
      </p:sp>
      <p:sp>
        <p:nvSpPr>
          <p:cNvPr id="9" name="Textplatzhalter 8">
            <a:extLst>
              <a:ext uri="{FF2B5EF4-FFF2-40B4-BE49-F238E27FC236}">
                <a16:creationId xmlns:a16="http://schemas.microsoft.com/office/drawing/2014/main" id="{99A10BDC-506F-40ED-9A22-017B4220CC03}"/>
              </a:ext>
            </a:extLst>
          </p:cNvPr>
          <p:cNvSpPr>
            <a:spLocks noGrp="1"/>
          </p:cNvSpPr>
          <p:nvPr>
            <p:ph type="body" sz="quarter" idx="13"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0" name="Textfeld 9">
            <a:extLst>
              <a:ext uri="{FF2B5EF4-FFF2-40B4-BE49-F238E27FC236}">
                <a16:creationId xmlns:a16="http://schemas.microsoft.com/office/drawing/2014/main" id="{FD643B47-8ADA-4844-A2A1-737A31FC1B65}"/>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
        <p:nvSpPr>
          <p:cNvPr id="12" name="Textplatzhalter 11">
            <a:extLst>
              <a:ext uri="{FF2B5EF4-FFF2-40B4-BE49-F238E27FC236}">
                <a16:creationId xmlns:a16="http://schemas.microsoft.com/office/drawing/2014/main" id="{3A0983F8-35B9-49C9-A02A-8F0982DFA3FF}"/>
              </a:ext>
            </a:extLst>
          </p:cNvPr>
          <p:cNvSpPr>
            <a:spLocks noGrp="1"/>
          </p:cNvSpPr>
          <p:nvPr>
            <p:ph type="body" sz="quarter" idx="14" hasCustomPrompt="1"/>
          </p:nvPr>
        </p:nvSpPr>
        <p:spPr>
          <a:xfrm>
            <a:off x="450000" y="3897052"/>
            <a:ext cx="1818000" cy="2376264"/>
          </a:xfrm>
        </p:spPr>
        <p:txBody>
          <a:bodyPr/>
          <a:lstStyle>
            <a:lvl1pPr algn="ctr">
              <a:defRPr sz="1800"/>
            </a:lvl1pPr>
            <a:lvl2pPr algn="ctr">
              <a:defRPr sz="1800"/>
            </a:lvl2pPr>
          </a:lstStyle>
          <a:p>
            <a:pPr lvl="0"/>
            <a:r>
              <a:rPr lang="de-DE" dirty="0"/>
              <a:t>Text hinzufügen</a:t>
            </a:r>
          </a:p>
          <a:p>
            <a:pPr lvl="1"/>
            <a:r>
              <a:rPr lang="de-DE" dirty="0"/>
              <a:t>Zweite Ebene</a:t>
            </a:r>
          </a:p>
        </p:txBody>
      </p:sp>
      <p:sp>
        <p:nvSpPr>
          <p:cNvPr id="13" name="Inhaltsplatzhalter 2">
            <a:extLst>
              <a:ext uri="{FF2B5EF4-FFF2-40B4-BE49-F238E27FC236}">
                <a16:creationId xmlns:a16="http://schemas.microsoft.com/office/drawing/2014/main" id="{38537B47-DF4E-4AC1-9A5E-87EE17737401}"/>
              </a:ext>
            </a:extLst>
          </p:cNvPr>
          <p:cNvSpPr>
            <a:spLocks noGrp="1"/>
          </p:cNvSpPr>
          <p:nvPr>
            <p:ph idx="15" hasCustomPrompt="1"/>
          </p:nvPr>
        </p:nvSpPr>
        <p:spPr>
          <a:xfrm>
            <a:off x="2592000" y="2276871"/>
            <a:ext cx="1818000" cy="1512169"/>
          </a:xfrm>
        </p:spPr>
        <p:txBody>
          <a:bodyPr/>
          <a:lstStyle>
            <a:lvl1pPr algn="ctr">
              <a:defRPr/>
            </a:lvl1pPr>
          </a:lstStyle>
          <a:p>
            <a:pPr lvl="0"/>
            <a:r>
              <a:rPr lang="de-CH" dirty="0"/>
              <a:t>Icon/Bild</a:t>
            </a:r>
          </a:p>
        </p:txBody>
      </p:sp>
      <p:sp>
        <p:nvSpPr>
          <p:cNvPr id="14" name="Textplatzhalter 11">
            <a:extLst>
              <a:ext uri="{FF2B5EF4-FFF2-40B4-BE49-F238E27FC236}">
                <a16:creationId xmlns:a16="http://schemas.microsoft.com/office/drawing/2014/main" id="{57BAE65A-A3E3-4875-AA16-FA8B6F89DAE2}"/>
              </a:ext>
            </a:extLst>
          </p:cNvPr>
          <p:cNvSpPr>
            <a:spLocks noGrp="1"/>
          </p:cNvSpPr>
          <p:nvPr>
            <p:ph type="body" sz="quarter" idx="16" hasCustomPrompt="1"/>
          </p:nvPr>
        </p:nvSpPr>
        <p:spPr>
          <a:xfrm>
            <a:off x="2592000" y="3897052"/>
            <a:ext cx="1818000" cy="2376264"/>
          </a:xfrm>
        </p:spPr>
        <p:txBody>
          <a:bodyPr/>
          <a:lstStyle>
            <a:lvl1pPr algn="ctr">
              <a:defRPr sz="1800"/>
            </a:lvl1pPr>
            <a:lvl2pPr algn="ctr">
              <a:defRPr sz="1800"/>
            </a:lvl2pPr>
          </a:lstStyle>
          <a:p>
            <a:pPr lvl="0"/>
            <a:r>
              <a:rPr lang="de-DE" dirty="0"/>
              <a:t>Text hinzufügen</a:t>
            </a:r>
          </a:p>
          <a:p>
            <a:pPr lvl="1"/>
            <a:r>
              <a:rPr lang="de-DE" dirty="0"/>
              <a:t>Zweite Ebene</a:t>
            </a:r>
          </a:p>
        </p:txBody>
      </p:sp>
      <p:sp>
        <p:nvSpPr>
          <p:cNvPr id="15" name="Inhaltsplatzhalter 2">
            <a:extLst>
              <a:ext uri="{FF2B5EF4-FFF2-40B4-BE49-F238E27FC236}">
                <a16:creationId xmlns:a16="http://schemas.microsoft.com/office/drawing/2014/main" id="{27E38863-C09B-4E61-B27E-C78110C4380D}"/>
              </a:ext>
            </a:extLst>
          </p:cNvPr>
          <p:cNvSpPr>
            <a:spLocks noGrp="1"/>
          </p:cNvSpPr>
          <p:nvPr>
            <p:ph idx="17" hasCustomPrompt="1"/>
          </p:nvPr>
        </p:nvSpPr>
        <p:spPr>
          <a:xfrm>
            <a:off x="4734000" y="2276871"/>
            <a:ext cx="1818000" cy="1512169"/>
          </a:xfrm>
        </p:spPr>
        <p:txBody>
          <a:bodyPr/>
          <a:lstStyle>
            <a:lvl1pPr algn="ctr">
              <a:defRPr/>
            </a:lvl1pPr>
          </a:lstStyle>
          <a:p>
            <a:pPr lvl="0"/>
            <a:r>
              <a:rPr lang="de-CH" dirty="0"/>
              <a:t>Icon/Bild</a:t>
            </a:r>
          </a:p>
        </p:txBody>
      </p:sp>
      <p:sp>
        <p:nvSpPr>
          <p:cNvPr id="16" name="Textplatzhalter 11">
            <a:extLst>
              <a:ext uri="{FF2B5EF4-FFF2-40B4-BE49-F238E27FC236}">
                <a16:creationId xmlns:a16="http://schemas.microsoft.com/office/drawing/2014/main" id="{F5FCA0C8-7D89-42AE-886A-87D879704F6A}"/>
              </a:ext>
            </a:extLst>
          </p:cNvPr>
          <p:cNvSpPr>
            <a:spLocks noGrp="1"/>
          </p:cNvSpPr>
          <p:nvPr>
            <p:ph type="body" sz="quarter" idx="18" hasCustomPrompt="1"/>
          </p:nvPr>
        </p:nvSpPr>
        <p:spPr>
          <a:xfrm>
            <a:off x="4734000" y="3897052"/>
            <a:ext cx="1818000" cy="2376264"/>
          </a:xfrm>
        </p:spPr>
        <p:txBody>
          <a:bodyPr/>
          <a:lstStyle>
            <a:lvl1pPr algn="ctr">
              <a:defRPr sz="1800"/>
            </a:lvl1pPr>
            <a:lvl2pPr algn="ctr">
              <a:defRPr sz="1800"/>
            </a:lvl2pPr>
          </a:lstStyle>
          <a:p>
            <a:pPr lvl="0"/>
            <a:r>
              <a:rPr lang="de-DE" dirty="0"/>
              <a:t>Text hinzufügen</a:t>
            </a:r>
          </a:p>
          <a:p>
            <a:pPr lvl="1"/>
            <a:r>
              <a:rPr lang="de-DE" dirty="0"/>
              <a:t>Zweite Ebene</a:t>
            </a:r>
          </a:p>
        </p:txBody>
      </p:sp>
      <p:sp>
        <p:nvSpPr>
          <p:cNvPr id="17" name="Inhaltsplatzhalter 2">
            <a:extLst>
              <a:ext uri="{FF2B5EF4-FFF2-40B4-BE49-F238E27FC236}">
                <a16:creationId xmlns:a16="http://schemas.microsoft.com/office/drawing/2014/main" id="{91D80680-C342-4631-8CC7-0E8F017F4224}"/>
              </a:ext>
            </a:extLst>
          </p:cNvPr>
          <p:cNvSpPr>
            <a:spLocks noGrp="1"/>
          </p:cNvSpPr>
          <p:nvPr>
            <p:ph idx="19" hasCustomPrompt="1"/>
          </p:nvPr>
        </p:nvSpPr>
        <p:spPr>
          <a:xfrm>
            <a:off x="6876000" y="2276871"/>
            <a:ext cx="1818000" cy="1512169"/>
          </a:xfrm>
        </p:spPr>
        <p:txBody>
          <a:bodyPr/>
          <a:lstStyle>
            <a:lvl1pPr algn="ctr">
              <a:defRPr/>
            </a:lvl1pPr>
          </a:lstStyle>
          <a:p>
            <a:pPr lvl="0"/>
            <a:r>
              <a:rPr lang="de-CH" dirty="0"/>
              <a:t>Icon/Bild</a:t>
            </a:r>
          </a:p>
        </p:txBody>
      </p:sp>
      <p:sp>
        <p:nvSpPr>
          <p:cNvPr id="18" name="Textplatzhalter 11">
            <a:extLst>
              <a:ext uri="{FF2B5EF4-FFF2-40B4-BE49-F238E27FC236}">
                <a16:creationId xmlns:a16="http://schemas.microsoft.com/office/drawing/2014/main" id="{600609BD-933C-43DD-B438-2BE06D2F5624}"/>
              </a:ext>
            </a:extLst>
          </p:cNvPr>
          <p:cNvSpPr>
            <a:spLocks noGrp="1"/>
          </p:cNvSpPr>
          <p:nvPr>
            <p:ph type="body" sz="quarter" idx="20" hasCustomPrompt="1"/>
          </p:nvPr>
        </p:nvSpPr>
        <p:spPr>
          <a:xfrm>
            <a:off x="6876000" y="3897052"/>
            <a:ext cx="1818000" cy="2376264"/>
          </a:xfrm>
        </p:spPr>
        <p:txBody>
          <a:bodyPr/>
          <a:lstStyle>
            <a:lvl1pPr algn="ctr">
              <a:defRPr sz="1800"/>
            </a:lvl1pPr>
            <a:lvl2pPr algn="ctr">
              <a:defRPr sz="1800"/>
            </a:lvl2pPr>
          </a:lstStyle>
          <a:p>
            <a:pPr lvl="0"/>
            <a:r>
              <a:rPr lang="de-DE" dirty="0"/>
              <a:t>Text hinzufügen</a:t>
            </a:r>
          </a:p>
          <a:p>
            <a:pPr lvl="1"/>
            <a:r>
              <a:rPr lang="de-DE" dirty="0"/>
              <a:t>Zweite Ebene</a:t>
            </a:r>
          </a:p>
        </p:txBody>
      </p:sp>
      <p:sp>
        <p:nvSpPr>
          <p:cNvPr id="25" name="Datumsplatzhalter 24">
            <a:extLst>
              <a:ext uri="{FF2B5EF4-FFF2-40B4-BE49-F238E27FC236}">
                <a16:creationId xmlns:a16="http://schemas.microsoft.com/office/drawing/2014/main" id="{CDAE6383-4171-40E1-910B-DA7A27D889A7}"/>
              </a:ext>
            </a:extLst>
          </p:cNvPr>
          <p:cNvSpPr>
            <a:spLocks noGrp="1"/>
          </p:cNvSpPr>
          <p:nvPr>
            <p:ph type="dt" sz="half" idx="21"/>
          </p:nvPr>
        </p:nvSpPr>
        <p:spPr/>
        <p:txBody>
          <a:bodyPr/>
          <a:lstStyle/>
          <a:p>
            <a:fld id="{6BDED121-AA6C-4BE4-BC40-B6C03924EAC4}" type="datetime1">
              <a:rPr lang="de-CH" smtClean="0"/>
              <a:t>02.10.2025</a:t>
            </a:fld>
            <a:endParaRPr lang="de-CH" dirty="0"/>
          </a:p>
        </p:txBody>
      </p:sp>
      <p:sp>
        <p:nvSpPr>
          <p:cNvPr id="26" name="Fußzeilenplatzhalter 25">
            <a:extLst>
              <a:ext uri="{FF2B5EF4-FFF2-40B4-BE49-F238E27FC236}">
                <a16:creationId xmlns:a16="http://schemas.microsoft.com/office/drawing/2014/main" id="{5B284FF0-CCEB-41FB-8370-0E9AE9F553FA}"/>
              </a:ext>
            </a:extLst>
          </p:cNvPr>
          <p:cNvSpPr>
            <a:spLocks noGrp="1"/>
          </p:cNvSpPr>
          <p:nvPr>
            <p:ph type="ftr" sz="quarter" idx="22"/>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27" name="Foliennummernplatzhalter 26">
            <a:extLst>
              <a:ext uri="{FF2B5EF4-FFF2-40B4-BE49-F238E27FC236}">
                <a16:creationId xmlns:a16="http://schemas.microsoft.com/office/drawing/2014/main" id="{7B734F85-E2BC-4C80-B83C-3E8136CCCC93}"/>
              </a:ext>
            </a:extLst>
          </p:cNvPr>
          <p:cNvSpPr>
            <a:spLocks noGrp="1"/>
          </p:cNvSpPr>
          <p:nvPr>
            <p:ph type="sldNum" sz="quarter" idx="23"/>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3226242786"/>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00" y="1668463"/>
            <a:ext cx="8254800" cy="464393"/>
          </a:xfrm>
        </p:spPr>
        <p:txBody>
          <a:bodyPr/>
          <a:lstStyle>
            <a:lvl1pPr>
              <a:defRPr>
                <a:solidFill>
                  <a:schemeClr val="tx1"/>
                </a:solidFill>
              </a:defRPr>
            </a:lvl1pPr>
          </a:lstStyle>
          <a:p>
            <a:r>
              <a:rPr lang="de-CH" dirty="0"/>
              <a:t>Schlussfolie</a:t>
            </a:r>
          </a:p>
        </p:txBody>
      </p:sp>
      <p:sp>
        <p:nvSpPr>
          <p:cNvPr id="3" name="Inhaltsplatzhalter 2"/>
          <p:cNvSpPr>
            <a:spLocks noGrp="1"/>
          </p:cNvSpPr>
          <p:nvPr>
            <p:ph idx="1" hasCustomPrompt="1"/>
          </p:nvPr>
        </p:nvSpPr>
        <p:spPr>
          <a:xfrm>
            <a:off x="450000" y="3645024"/>
            <a:ext cx="8254800" cy="2531939"/>
          </a:xfrm>
        </p:spPr>
        <p:txBody>
          <a:bodyPr/>
          <a:lstStyle>
            <a:lvl1pPr>
              <a:defRPr/>
            </a:lvl1pPr>
          </a:lstStyle>
          <a:p>
            <a:pPr lvl="0"/>
            <a:r>
              <a:rPr lang="de-DE" dirty="0"/>
              <a:t>Optionaler Text/Kontaktdaten hinzufügen</a:t>
            </a:r>
          </a:p>
          <a:p>
            <a:pPr lvl="1"/>
            <a:r>
              <a:rPr lang="de-DE" dirty="0"/>
              <a:t>Zweite </a:t>
            </a:r>
            <a:r>
              <a:rPr lang="de-CH" noProof="0" dirty="0"/>
              <a:t>Ebene</a:t>
            </a:r>
          </a:p>
        </p:txBody>
      </p:sp>
      <p:sp>
        <p:nvSpPr>
          <p:cNvPr id="11" name="Datumsplatzhalter 10">
            <a:extLst>
              <a:ext uri="{FF2B5EF4-FFF2-40B4-BE49-F238E27FC236}">
                <a16:creationId xmlns:a16="http://schemas.microsoft.com/office/drawing/2014/main" id="{177BF42D-51D7-46AF-B563-1AAFE3782C55}"/>
              </a:ext>
            </a:extLst>
          </p:cNvPr>
          <p:cNvSpPr>
            <a:spLocks noGrp="1"/>
          </p:cNvSpPr>
          <p:nvPr>
            <p:ph type="dt" sz="half" idx="10"/>
          </p:nvPr>
        </p:nvSpPr>
        <p:spPr/>
        <p:txBody>
          <a:bodyPr/>
          <a:lstStyle/>
          <a:p>
            <a:fld id="{8FFE16A8-7607-4F07-B55B-C290E4CABE40}" type="datetime1">
              <a:rPr lang="de-CH" smtClean="0"/>
              <a:t>02.10.2025</a:t>
            </a:fld>
            <a:endParaRPr lang="de-CH" dirty="0"/>
          </a:p>
        </p:txBody>
      </p:sp>
      <p:sp>
        <p:nvSpPr>
          <p:cNvPr id="13" name="Fußzeilenplatzhalter 12">
            <a:extLst>
              <a:ext uri="{FF2B5EF4-FFF2-40B4-BE49-F238E27FC236}">
                <a16:creationId xmlns:a16="http://schemas.microsoft.com/office/drawing/2014/main" id="{E524BC39-2DB1-41E9-9426-3D5F28605495}"/>
              </a:ext>
            </a:extLst>
          </p:cNvPr>
          <p:cNvSpPr>
            <a:spLocks noGrp="1"/>
          </p:cNvSpPr>
          <p:nvPr>
            <p:ph type="ftr" sz="quarter" idx="11"/>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14" name="Foliennummernplatzhalter 13">
            <a:extLst>
              <a:ext uri="{FF2B5EF4-FFF2-40B4-BE49-F238E27FC236}">
                <a16:creationId xmlns:a16="http://schemas.microsoft.com/office/drawing/2014/main" id="{1A86B365-20E5-4992-B0B0-2627C766563B}"/>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2179544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lvl1pPr>
              <a:defRPr>
                <a:solidFill>
                  <a:schemeClr val="accent2"/>
                </a:solidFill>
              </a:defRPr>
            </a:lvl1pPr>
          </a:lstStyle>
          <a:p>
            <a:r>
              <a:rPr lang="de-DE"/>
              <a:t>Titelmasterformat durch Klicken bearbeiten</a:t>
            </a:r>
            <a:endParaRPr lang="de-CH" dirty="0"/>
          </a:p>
        </p:txBody>
      </p:sp>
      <p:sp>
        <p:nvSpPr>
          <p:cNvPr id="7" name="Textplatzhalter 8">
            <a:extLst>
              <a:ext uri="{FF2B5EF4-FFF2-40B4-BE49-F238E27FC236}">
                <a16:creationId xmlns:a16="http://schemas.microsoft.com/office/drawing/2014/main" id="{BC0C3CA3-2F0D-4EE4-9AAF-F9D0E90E9082}"/>
              </a:ext>
            </a:extLst>
          </p:cNvPr>
          <p:cNvSpPr>
            <a:spLocks noGrp="1"/>
          </p:cNvSpPr>
          <p:nvPr>
            <p:ph type="body" sz="quarter" idx="13"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1" name="Datumsplatzhalter 10">
            <a:extLst>
              <a:ext uri="{FF2B5EF4-FFF2-40B4-BE49-F238E27FC236}">
                <a16:creationId xmlns:a16="http://schemas.microsoft.com/office/drawing/2014/main" id="{836F941E-F1A9-4445-8E51-6FE422884B67}"/>
              </a:ext>
            </a:extLst>
          </p:cNvPr>
          <p:cNvSpPr>
            <a:spLocks noGrp="1"/>
          </p:cNvSpPr>
          <p:nvPr>
            <p:ph type="dt" sz="half" idx="14"/>
          </p:nvPr>
        </p:nvSpPr>
        <p:spPr/>
        <p:txBody>
          <a:bodyPr/>
          <a:lstStyle/>
          <a:p>
            <a:fld id="{5972A3EF-6202-4E3F-8940-6FC8E9BF5631}" type="datetime1">
              <a:rPr lang="de-CH" smtClean="0"/>
              <a:t>02.10.2025</a:t>
            </a:fld>
            <a:endParaRPr lang="de-CH" dirty="0"/>
          </a:p>
        </p:txBody>
      </p:sp>
      <p:sp>
        <p:nvSpPr>
          <p:cNvPr id="12" name="Fußzeilenplatzhalter 11">
            <a:extLst>
              <a:ext uri="{FF2B5EF4-FFF2-40B4-BE49-F238E27FC236}">
                <a16:creationId xmlns:a16="http://schemas.microsoft.com/office/drawing/2014/main" id="{5824B2B5-0176-41C8-9BD1-0D821610AF41}"/>
              </a:ext>
            </a:extLst>
          </p:cNvPr>
          <p:cNvSpPr>
            <a:spLocks noGrp="1"/>
          </p:cNvSpPr>
          <p:nvPr>
            <p:ph type="ftr" sz="quarter" idx="15"/>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13" name="Foliennummernplatzhalter 12">
            <a:extLst>
              <a:ext uri="{FF2B5EF4-FFF2-40B4-BE49-F238E27FC236}">
                <a16:creationId xmlns:a16="http://schemas.microsoft.com/office/drawing/2014/main" id="{0C0C3F49-5B14-4109-AFE8-2BC9FE72C675}"/>
              </a:ext>
            </a:extLst>
          </p:cNvPr>
          <p:cNvSpPr>
            <a:spLocks noGrp="1"/>
          </p:cNvSpPr>
          <p:nvPr>
            <p:ph type="sldNum" sz="quarter" idx="16"/>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3837984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a:extLst>
              <a:ext uri="{FF2B5EF4-FFF2-40B4-BE49-F238E27FC236}">
                <a16:creationId xmlns:a16="http://schemas.microsoft.com/office/drawing/2014/main" id="{A62FBAA1-CFD7-4501-81C8-805C8942DA88}"/>
              </a:ext>
            </a:extLst>
          </p:cNvPr>
          <p:cNvSpPr>
            <a:spLocks noGrp="1"/>
          </p:cNvSpPr>
          <p:nvPr>
            <p:ph type="dt" sz="half" idx="10"/>
          </p:nvPr>
        </p:nvSpPr>
        <p:spPr/>
        <p:txBody>
          <a:bodyPr/>
          <a:lstStyle/>
          <a:p>
            <a:fld id="{7FFF92DB-0BD6-4B58-AED1-1B11009DAA79}" type="datetime1">
              <a:rPr lang="de-CH" smtClean="0"/>
              <a:t>02.10.2025</a:t>
            </a:fld>
            <a:endParaRPr lang="de-CH" dirty="0"/>
          </a:p>
        </p:txBody>
      </p:sp>
      <p:sp>
        <p:nvSpPr>
          <p:cNvPr id="6" name="Fußzeilenplatzhalter 5">
            <a:extLst>
              <a:ext uri="{FF2B5EF4-FFF2-40B4-BE49-F238E27FC236}">
                <a16:creationId xmlns:a16="http://schemas.microsoft.com/office/drawing/2014/main" id="{10F8D417-E948-47AC-A795-F15D80693DA3}"/>
              </a:ext>
            </a:extLst>
          </p:cNvPr>
          <p:cNvSpPr>
            <a:spLocks noGrp="1"/>
          </p:cNvSpPr>
          <p:nvPr>
            <p:ph type="ftr" sz="quarter" idx="11"/>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7" name="Foliennummernplatzhalter 6">
            <a:extLst>
              <a:ext uri="{FF2B5EF4-FFF2-40B4-BE49-F238E27FC236}">
                <a16:creationId xmlns:a16="http://schemas.microsoft.com/office/drawing/2014/main" id="{73F66A69-A062-4D39-A46A-B41AF7139571}"/>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40054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50000" y="4870975"/>
            <a:ext cx="7560000" cy="620886"/>
          </a:xfrm>
        </p:spPr>
        <p:txBody>
          <a:bodyPr anchor="t"/>
          <a:lstStyle>
            <a:lvl1pPr algn="l">
              <a:lnSpc>
                <a:spcPct val="85000"/>
              </a:lnSpc>
              <a:defRPr sz="3200"/>
            </a:lvl1pPr>
          </a:lstStyle>
          <a:p>
            <a:r>
              <a:rPr lang="de-DE" dirty="0"/>
              <a:t>Titel hinzufügen</a:t>
            </a:r>
            <a:endParaRPr lang="de-CH" dirty="0"/>
          </a:p>
        </p:txBody>
      </p:sp>
      <p:sp>
        <p:nvSpPr>
          <p:cNvPr id="3" name="Untertitel 2"/>
          <p:cNvSpPr>
            <a:spLocks noGrp="1"/>
          </p:cNvSpPr>
          <p:nvPr>
            <p:ph type="subTitle" idx="1" hasCustomPrompt="1"/>
          </p:nvPr>
        </p:nvSpPr>
        <p:spPr>
          <a:xfrm>
            <a:off x="450000" y="5626800"/>
            <a:ext cx="7560000" cy="288034"/>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dirty="0"/>
              <a:t>Anlass/Untertitel hinzufügen</a:t>
            </a:r>
            <a:endParaRPr lang="de-CH" dirty="0"/>
          </a:p>
        </p:txBody>
      </p:sp>
      <p:sp>
        <p:nvSpPr>
          <p:cNvPr id="9" name="Textfeld 8">
            <a:extLst>
              <a:ext uri="{FF2B5EF4-FFF2-40B4-BE49-F238E27FC236}">
                <a16:creationId xmlns:a16="http://schemas.microsoft.com/office/drawing/2014/main" id="{C46FA0FE-14B5-41CD-B9B8-8384FFAFFD63}"/>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
        <p:nvSpPr>
          <p:cNvPr id="13" name="Textplatzhalter 12">
            <a:extLst>
              <a:ext uri="{FF2B5EF4-FFF2-40B4-BE49-F238E27FC236}">
                <a16:creationId xmlns:a16="http://schemas.microsoft.com/office/drawing/2014/main" id="{0717852B-F15C-4194-90D1-49219CF2E674}"/>
              </a:ext>
            </a:extLst>
          </p:cNvPr>
          <p:cNvSpPr>
            <a:spLocks noGrp="1"/>
          </p:cNvSpPr>
          <p:nvPr>
            <p:ph type="body" sz="quarter" idx="10" hasCustomPrompt="1"/>
          </p:nvPr>
        </p:nvSpPr>
        <p:spPr>
          <a:xfrm>
            <a:off x="450000" y="5930900"/>
            <a:ext cx="7560000" cy="288034"/>
          </a:xfrm>
        </p:spPr>
        <p:txBody>
          <a:bodyPr/>
          <a:lstStyle>
            <a:lvl1pPr>
              <a:defRPr sz="2000"/>
            </a:lvl1pPr>
          </a:lstStyle>
          <a:p>
            <a:pPr lvl="0"/>
            <a:r>
              <a:rPr lang="de-DE" dirty="0"/>
              <a:t>Datum/Name hinzufügen</a:t>
            </a:r>
          </a:p>
        </p:txBody>
      </p:sp>
      <p:pic>
        <p:nvPicPr>
          <p:cNvPr id="5" name="Grafik 4">
            <a:extLst>
              <a:ext uri="{FF2B5EF4-FFF2-40B4-BE49-F238E27FC236}">
                <a16:creationId xmlns:a16="http://schemas.microsoft.com/office/drawing/2014/main" id="{8245CBA9-FF1B-4949-8DA0-CD22E3811EA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719"/>
          <a:stretch/>
        </p:blipFill>
        <p:spPr>
          <a:xfrm>
            <a:off x="0" y="1700213"/>
            <a:ext cx="9144000" cy="2920151"/>
          </a:xfrm>
          <a:prstGeom prst="rect">
            <a:avLst/>
          </a:prstGeom>
        </p:spPr>
      </p:pic>
      <p:pic>
        <p:nvPicPr>
          <p:cNvPr id="10" name="Grafik 9">
            <a:extLst>
              <a:ext uri="{FF2B5EF4-FFF2-40B4-BE49-F238E27FC236}">
                <a16:creationId xmlns:a16="http://schemas.microsoft.com/office/drawing/2014/main" id="{BA2C0707-36B4-3D4C-94B1-A1F5AE4B9989}"/>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5275411" y="359111"/>
            <a:ext cx="3423600" cy="932612"/>
          </a:xfrm>
          <a:prstGeom prst="rect">
            <a:avLst/>
          </a:prstGeom>
        </p:spPr>
      </p:pic>
    </p:spTree>
    <p:extLst>
      <p:ext uri="{BB962C8B-B14F-4D97-AF65-F5344CB8AC3E}">
        <p14:creationId xmlns:p14="http://schemas.microsoft.com/office/powerpoint/2010/main" val="3796157605"/>
      </p:ext>
    </p:extLst>
  </p:cSld>
  <p:clrMapOvr>
    <a:masterClrMapping/>
  </p:clrMapOvr>
  <p:extLst>
    <p:ext uri="{DCECCB84-F9BA-43D5-87BE-67443E8EF086}">
      <p15:sldGuideLst xmlns:p15="http://schemas.microsoft.com/office/powerpoint/2012/main">
        <p15:guide id="1" orient="horz" pos="1071" userDrawn="1">
          <p15:clr>
            <a:srgbClr val="FBAE40"/>
          </p15:clr>
        </p15:guide>
        <p15:guide id="2" orient="horz" pos="29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50000" y="4870800"/>
            <a:ext cx="7560000" cy="620886"/>
          </a:xfrm>
        </p:spPr>
        <p:txBody>
          <a:bodyPr anchor="t"/>
          <a:lstStyle>
            <a:lvl1pPr algn="l">
              <a:lnSpc>
                <a:spcPct val="85000"/>
              </a:lnSpc>
              <a:defRPr sz="3200"/>
            </a:lvl1pPr>
          </a:lstStyle>
          <a:p>
            <a:r>
              <a:rPr lang="de-CH" dirty="0"/>
              <a:t>Zwischentitel hinzufügen</a:t>
            </a:r>
          </a:p>
        </p:txBody>
      </p:sp>
      <p:sp>
        <p:nvSpPr>
          <p:cNvPr id="3" name="Untertitel 2"/>
          <p:cNvSpPr>
            <a:spLocks noGrp="1"/>
          </p:cNvSpPr>
          <p:nvPr>
            <p:ph type="subTitle" idx="1" hasCustomPrompt="1"/>
          </p:nvPr>
        </p:nvSpPr>
        <p:spPr>
          <a:xfrm>
            <a:off x="450000" y="5625243"/>
            <a:ext cx="7560000" cy="288034"/>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dirty="0"/>
              <a:t>Untertitel hinzufügen</a:t>
            </a:r>
            <a:endParaRPr lang="de-CH" dirty="0"/>
          </a:p>
        </p:txBody>
      </p:sp>
      <p:sp>
        <p:nvSpPr>
          <p:cNvPr id="16" name="Bildplatzhalter 4">
            <a:extLst>
              <a:ext uri="{FF2B5EF4-FFF2-40B4-BE49-F238E27FC236}">
                <a16:creationId xmlns:a16="http://schemas.microsoft.com/office/drawing/2014/main" id="{CDB3EE38-A756-49AE-9DEA-8A8A043589B0}"/>
              </a:ext>
            </a:extLst>
          </p:cNvPr>
          <p:cNvSpPr>
            <a:spLocks noGrp="1"/>
          </p:cNvSpPr>
          <p:nvPr>
            <p:ph type="pic" sz="quarter" idx="13"/>
          </p:nvPr>
        </p:nvSpPr>
        <p:spPr>
          <a:xfrm>
            <a:off x="0" y="1"/>
            <a:ext cx="9144000" cy="461645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4247139977"/>
      </p:ext>
    </p:extLst>
  </p:cSld>
  <p:clrMapOvr>
    <a:masterClrMapping/>
  </p:clrMapOvr>
  <p:extLst>
    <p:ext uri="{DCECCB84-F9BA-43D5-87BE-67443E8EF086}">
      <p15:sldGuideLst xmlns:p15="http://schemas.microsoft.com/office/powerpoint/2012/main">
        <p15:guide id="2" orient="horz" pos="290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1674000"/>
            <a:ext cx="8255000" cy="4612790"/>
          </a:xfrm>
        </p:spPr>
        <p:txBody>
          <a:bodyPr/>
          <a:lstStyle>
            <a:lvl3pPr marL="252000">
              <a:defRPr/>
            </a:lvl3p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Textplatzhalter 8">
            <a:extLst>
              <a:ext uri="{FF2B5EF4-FFF2-40B4-BE49-F238E27FC236}">
                <a16:creationId xmlns:a16="http://schemas.microsoft.com/office/drawing/2014/main" id="{99A10BDC-506F-40ED-9A22-017B4220CC03}"/>
              </a:ext>
            </a:extLst>
          </p:cNvPr>
          <p:cNvSpPr>
            <a:spLocks noGrp="1"/>
          </p:cNvSpPr>
          <p:nvPr>
            <p:ph type="body" sz="quarter" idx="13"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6" name="Datumsplatzhalter 15">
            <a:extLst>
              <a:ext uri="{FF2B5EF4-FFF2-40B4-BE49-F238E27FC236}">
                <a16:creationId xmlns:a16="http://schemas.microsoft.com/office/drawing/2014/main" id="{A6D37EE0-242E-445F-9A61-FB38A9BA3C90}"/>
              </a:ext>
            </a:extLst>
          </p:cNvPr>
          <p:cNvSpPr>
            <a:spLocks noGrp="1"/>
          </p:cNvSpPr>
          <p:nvPr>
            <p:ph type="dt" sz="half" idx="14"/>
          </p:nvPr>
        </p:nvSpPr>
        <p:spPr/>
        <p:txBody>
          <a:bodyPr/>
          <a:lstStyle/>
          <a:p>
            <a:fld id="{5A6F1FD6-8D94-4E50-BD74-589CDAB0D60D}" type="datetime1">
              <a:rPr lang="de-CH" smtClean="0"/>
              <a:t>02.10.2025</a:t>
            </a:fld>
            <a:endParaRPr lang="de-CH" dirty="0"/>
          </a:p>
        </p:txBody>
      </p:sp>
      <p:sp>
        <p:nvSpPr>
          <p:cNvPr id="17" name="Fußzeilenplatzhalter 16">
            <a:extLst>
              <a:ext uri="{FF2B5EF4-FFF2-40B4-BE49-F238E27FC236}">
                <a16:creationId xmlns:a16="http://schemas.microsoft.com/office/drawing/2014/main" id="{07C80ACD-74C3-4325-8363-9EA0B9BD3F28}"/>
              </a:ext>
            </a:extLst>
          </p:cNvPr>
          <p:cNvSpPr>
            <a:spLocks noGrp="1"/>
          </p:cNvSpPr>
          <p:nvPr>
            <p:ph type="ftr" sz="quarter" idx="15"/>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18" name="Foliennummernplatzhalter 17">
            <a:extLst>
              <a:ext uri="{FF2B5EF4-FFF2-40B4-BE49-F238E27FC236}">
                <a16:creationId xmlns:a16="http://schemas.microsoft.com/office/drawing/2014/main" id="{F22959CF-A76C-407A-BA56-9DC48FEB9A60}"/>
              </a:ext>
            </a:extLst>
          </p:cNvPr>
          <p:cNvSpPr>
            <a:spLocks noGrp="1"/>
          </p:cNvSpPr>
          <p:nvPr>
            <p:ph type="sldNum" sz="quarter" idx="16"/>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47957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Inhalt und Bi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50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1674000"/>
            <a:ext cx="8254800" cy="1436502"/>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Textplatzhalter 8">
            <a:extLst>
              <a:ext uri="{FF2B5EF4-FFF2-40B4-BE49-F238E27FC236}">
                <a16:creationId xmlns:a16="http://schemas.microsoft.com/office/drawing/2014/main" id="{99A10BDC-506F-40ED-9A22-017B4220CC03}"/>
              </a:ext>
            </a:extLst>
          </p:cNvPr>
          <p:cNvSpPr>
            <a:spLocks noGrp="1"/>
          </p:cNvSpPr>
          <p:nvPr>
            <p:ph type="body" sz="quarter" idx="13"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0" name="Bildplatzhalter 4">
            <a:extLst>
              <a:ext uri="{FF2B5EF4-FFF2-40B4-BE49-F238E27FC236}">
                <a16:creationId xmlns:a16="http://schemas.microsoft.com/office/drawing/2014/main" id="{980A3A28-91B9-4B88-9763-957C5F4F430F}"/>
              </a:ext>
            </a:extLst>
          </p:cNvPr>
          <p:cNvSpPr>
            <a:spLocks noGrp="1"/>
          </p:cNvSpPr>
          <p:nvPr>
            <p:ph type="pic" sz="quarter" idx="14"/>
          </p:nvPr>
        </p:nvSpPr>
        <p:spPr>
          <a:xfrm>
            <a:off x="450000" y="3176971"/>
            <a:ext cx="5364598" cy="3005465"/>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Datumsplatzhalter 12">
            <a:extLst>
              <a:ext uri="{FF2B5EF4-FFF2-40B4-BE49-F238E27FC236}">
                <a16:creationId xmlns:a16="http://schemas.microsoft.com/office/drawing/2014/main" id="{1DECBE51-6D9C-4BF7-82EC-A1BC44CC1B9B}"/>
              </a:ext>
            </a:extLst>
          </p:cNvPr>
          <p:cNvSpPr>
            <a:spLocks noGrp="1"/>
          </p:cNvSpPr>
          <p:nvPr>
            <p:ph type="dt" sz="half" idx="15"/>
          </p:nvPr>
        </p:nvSpPr>
        <p:spPr/>
        <p:txBody>
          <a:bodyPr/>
          <a:lstStyle/>
          <a:p>
            <a:fld id="{985286E7-4A93-4396-A075-BB3473597014}" type="datetime1">
              <a:rPr lang="de-CH" smtClean="0"/>
              <a:t>02.10.2025</a:t>
            </a:fld>
            <a:endParaRPr lang="de-CH" dirty="0"/>
          </a:p>
        </p:txBody>
      </p:sp>
      <p:sp>
        <p:nvSpPr>
          <p:cNvPr id="14" name="Fußzeilenplatzhalter 13">
            <a:extLst>
              <a:ext uri="{FF2B5EF4-FFF2-40B4-BE49-F238E27FC236}">
                <a16:creationId xmlns:a16="http://schemas.microsoft.com/office/drawing/2014/main" id="{D1711937-5D42-4166-9405-EE3E3D59AEC8}"/>
              </a:ext>
            </a:extLst>
          </p:cNvPr>
          <p:cNvSpPr>
            <a:spLocks noGrp="1"/>
          </p:cNvSpPr>
          <p:nvPr>
            <p:ph type="ftr" sz="quarter" idx="16"/>
          </p:nvPr>
        </p:nvSpPr>
        <p:spPr/>
        <p:txBody>
          <a:bodyPr/>
          <a:lstStyle/>
          <a:p>
            <a:r>
              <a:rPr lang="de-DE" dirty="0"/>
              <a:t>|  </a:t>
            </a:r>
            <a:r>
              <a:rPr lang="de-DE" dirty="0" err="1"/>
              <a:t>Mütter</a:t>
            </a:r>
            <a:r>
              <a:rPr lang="de-DE" dirty="0"/>
              <a:t>- und Väterberatung Kanton Bern | </a:t>
            </a:r>
            <a:r>
              <a:rPr lang="de-DE" dirty="0" err="1"/>
              <a:t>Centre</a:t>
            </a:r>
            <a:r>
              <a:rPr lang="de-DE" dirty="0"/>
              <a:t> de </a:t>
            </a:r>
            <a:r>
              <a:rPr lang="de-DE" dirty="0" err="1"/>
              <a:t>Puériculture</a:t>
            </a:r>
            <a:r>
              <a:rPr lang="de-DE" dirty="0"/>
              <a:t> </a:t>
            </a:r>
            <a:r>
              <a:rPr lang="de-DE" dirty="0" err="1"/>
              <a:t>Canton</a:t>
            </a:r>
            <a:r>
              <a:rPr lang="de-DE" dirty="0"/>
              <a:t> de Berne</a:t>
            </a:r>
            <a:endParaRPr lang="de-CH" dirty="0"/>
          </a:p>
        </p:txBody>
      </p:sp>
      <p:sp>
        <p:nvSpPr>
          <p:cNvPr id="15" name="Foliennummernplatzhalter 14">
            <a:extLst>
              <a:ext uri="{FF2B5EF4-FFF2-40B4-BE49-F238E27FC236}">
                <a16:creationId xmlns:a16="http://schemas.microsoft.com/office/drawing/2014/main" id="{A2A224FC-79B1-4431-A44F-A24624E4F183}"/>
              </a:ext>
            </a:extLst>
          </p:cNvPr>
          <p:cNvSpPr>
            <a:spLocks noGrp="1"/>
          </p:cNvSpPr>
          <p:nvPr>
            <p:ph type="sldNum" sz="quarter" idx="17"/>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1460663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1674000"/>
            <a:ext cx="3924000" cy="4608512"/>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Inhaltsplatzhalter 2">
            <a:extLst>
              <a:ext uri="{FF2B5EF4-FFF2-40B4-BE49-F238E27FC236}">
                <a16:creationId xmlns:a16="http://schemas.microsoft.com/office/drawing/2014/main" id="{F6E076AB-F520-4B4C-B672-03068768C9B0}"/>
              </a:ext>
            </a:extLst>
          </p:cNvPr>
          <p:cNvSpPr>
            <a:spLocks noGrp="1"/>
          </p:cNvSpPr>
          <p:nvPr>
            <p:ph idx="13" hasCustomPrompt="1"/>
          </p:nvPr>
        </p:nvSpPr>
        <p:spPr>
          <a:xfrm>
            <a:off x="4770002" y="1674000"/>
            <a:ext cx="3924000" cy="4608512"/>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10" name="Textplatzhalter 8">
            <a:extLst>
              <a:ext uri="{FF2B5EF4-FFF2-40B4-BE49-F238E27FC236}">
                <a16:creationId xmlns:a16="http://schemas.microsoft.com/office/drawing/2014/main" id="{CCEED875-D712-451E-978A-8BACAEF0ECCB}"/>
              </a:ext>
            </a:extLst>
          </p:cNvPr>
          <p:cNvSpPr>
            <a:spLocks noGrp="1"/>
          </p:cNvSpPr>
          <p:nvPr>
            <p:ph type="body" sz="quarter" idx="14"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7" name="Datumsplatzhalter 16">
            <a:extLst>
              <a:ext uri="{FF2B5EF4-FFF2-40B4-BE49-F238E27FC236}">
                <a16:creationId xmlns:a16="http://schemas.microsoft.com/office/drawing/2014/main" id="{D6277853-F9A6-4340-8A1C-2023FD75A4F8}"/>
              </a:ext>
            </a:extLst>
          </p:cNvPr>
          <p:cNvSpPr>
            <a:spLocks noGrp="1"/>
          </p:cNvSpPr>
          <p:nvPr>
            <p:ph type="dt" sz="half" idx="15"/>
          </p:nvPr>
        </p:nvSpPr>
        <p:spPr/>
        <p:txBody>
          <a:bodyPr/>
          <a:lstStyle/>
          <a:p>
            <a:fld id="{3667A934-7785-48CB-8EE0-95D8F21C3963}" type="datetime1">
              <a:rPr lang="de-CH" smtClean="0"/>
              <a:t>02.10.2025</a:t>
            </a:fld>
            <a:endParaRPr lang="de-CH" dirty="0"/>
          </a:p>
        </p:txBody>
      </p:sp>
      <p:sp>
        <p:nvSpPr>
          <p:cNvPr id="18" name="Fußzeilenplatzhalter 17">
            <a:extLst>
              <a:ext uri="{FF2B5EF4-FFF2-40B4-BE49-F238E27FC236}">
                <a16:creationId xmlns:a16="http://schemas.microsoft.com/office/drawing/2014/main" id="{25A44A79-14F0-4652-8ABE-24C5694CF037}"/>
              </a:ext>
            </a:extLst>
          </p:cNvPr>
          <p:cNvSpPr>
            <a:spLocks noGrp="1"/>
          </p:cNvSpPr>
          <p:nvPr>
            <p:ph type="ftr" sz="quarter" idx="16"/>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19" name="Foliennummernplatzhalter 18">
            <a:extLst>
              <a:ext uri="{FF2B5EF4-FFF2-40B4-BE49-F238E27FC236}">
                <a16:creationId xmlns:a16="http://schemas.microsoft.com/office/drawing/2014/main" id="{3A248174-6AEE-4A2A-BDDE-D66FDDE22001}"/>
              </a:ext>
            </a:extLst>
          </p:cNvPr>
          <p:cNvSpPr>
            <a:spLocks noGrp="1"/>
          </p:cNvSpPr>
          <p:nvPr>
            <p:ph type="sldNum" sz="quarter" idx="17"/>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1369720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Inhalt und Bild links">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9" name="Inhaltsplatzhalter 2">
            <a:extLst>
              <a:ext uri="{FF2B5EF4-FFF2-40B4-BE49-F238E27FC236}">
                <a16:creationId xmlns:a16="http://schemas.microsoft.com/office/drawing/2014/main" id="{F6E076AB-F520-4B4C-B672-03068768C9B0}"/>
              </a:ext>
            </a:extLst>
          </p:cNvPr>
          <p:cNvSpPr>
            <a:spLocks noGrp="1"/>
          </p:cNvSpPr>
          <p:nvPr>
            <p:ph idx="13" hasCustomPrompt="1"/>
          </p:nvPr>
        </p:nvSpPr>
        <p:spPr>
          <a:xfrm>
            <a:off x="4770002" y="1674000"/>
            <a:ext cx="3924000" cy="4012871"/>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10" name="Textplatzhalter 8">
            <a:extLst>
              <a:ext uri="{FF2B5EF4-FFF2-40B4-BE49-F238E27FC236}">
                <a16:creationId xmlns:a16="http://schemas.microsoft.com/office/drawing/2014/main" id="{CCEED875-D712-451E-978A-8BACAEF0ECCB}"/>
              </a:ext>
            </a:extLst>
          </p:cNvPr>
          <p:cNvSpPr>
            <a:spLocks noGrp="1"/>
          </p:cNvSpPr>
          <p:nvPr>
            <p:ph type="body" sz="quarter" idx="14"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11" name="Bildplatzhalter 4">
            <a:extLst>
              <a:ext uri="{FF2B5EF4-FFF2-40B4-BE49-F238E27FC236}">
                <a16:creationId xmlns:a16="http://schemas.microsoft.com/office/drawing/2014/main" id="{9A749BED-0E20-4561-B07E-127E29AC9A20}"/>
              </a:ext>
            </a:extLst>
          </p:cNvPr>
          <p:cNvSpPr>
            <a:spLocks noGrp="1"/>
          </p:cNvSpPr>
          <p:nvPr>
            <p:ph type="pic" sz="quarter" idx="15"/>
          </p:nvPr>
        </p:nvSpPr>
        <p:spPr>
          <a:xfrm>
            <a:off x="450000" y="1700213"/>
            <a:ext cx="3924000" cy="397746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8" name="Datumsplatzhalter 17">
            <a:extLst>
              <a:ext uri="{FF2B5EF4-FFF2-40B4-BE49-F238E27FC236}">
                <a16:creationId xmlns:a16="http://schemas.microsoft.com/office/drawing/2014/main" id="{F3810450-6591-47AE-A1DE-5D91D6FFE07D}"/>
              </a:ext>
            </a:extLst>
          </p:cNvPr>
          <p:cNvSpPr>
            <a:spLocks noGrp="1"/>
          </p:cNvSpPr>
          <p:nvPr>
            <p:ph type="dt" sz="half" idx="16"/>
          </p:nvPr>
        </p:nvSpPr>
        <p:spPr/>
        <p:txBody>
          <a:bodyPr/>
          <a:lstStyle/>
          <a:p>
            <a:fld id="{C5B6D95F-DC03-4152-AD6C-F7919FCAD89D}" type="datetime1">
              <a:rPr lang="de-CH" smtClean="0"/>
              <a:t>02.10.2025</a:t>
            </a:fld>
            <a:endParaRPr lang="de-CH" dirty="0"/>
          </a:p>
        </p:txBody>
      </p:sp>
      <p:sp>
        <p:nvSpPr>
          <p:cNvPr id="19" name="Fußzeilenplatzhalter 18">
            <a:extLst>
              <a:ext uri="{FF2B5EF4-FFF2-40B4-BE49-F238E27FC236}">
                <a16:creationId xmlns:a16="http://schemas.microsoft.com/office/drawing/2014/main" id="{4987014F-D15A-47F0-BE47-8D3AB8FE0D94}"/>
              </a:ext>
            </a:extLst>
          </p:cNvPr>
          <p:cNvSpPr>
            <a:spLocks noGrp="1"/>
          </p:cNvSpPr>
          <p:nvPr>
            <p:ph type="ftr" sz="quarter" idx="17"/>
          </p:nvPr>
        </p:nvSpPr>
        <p:spPr/>
        <p:txBody>
          <a:bodyPr/>
          <a:lstStyle/>
          <a:p>
            <a:r>
              <a:rPr lang="de-DE" dirty="0"/>
              <a:t>|  </a:t>
            </a:r>
            <a:r>
              <a:rPr lang="de-DE" dirty="0" err="1"/>
              <a:t>Mütter</a:t>
            </a:r>
            <a:r>
              <a:rPr lang="de-DE" dirty="0"/>
              <a:t>- und Väterberatung Kanton Bern | </a:t>
            </a:r>
            <a:r>
              <a:rPr lang="de-DE" dirty="0" err="1"/>
              <a:t>Centre</a:t>
            </a:r>
            <a:r>
              <a:rPr lang="de-DE" dirty="0"/>
              <a:t> de </a:t>
            </a:r>
            <a:r>
              <a:rPr lang="de-DE" dirty="0" err="1"/>
              <a:t>Puériculture</a:t>
            </a:r>
            <a:r>
              <a:rPr lang="de-DE" dirty="0"/>
              <a:t> </a:t>
            </a:r>
            <a:r>
              <a:rPr lang="de-DE" dirty="0" err="1"/>
              <a:t>Canton</a:t>
            </a:r>
            <a:r>
              <a:rPr lang="de-DE" dirty="0"/>
              <a:t> de Berne</a:t>
            </a:r>
            <a:endParaRPr lang="de-CH" dirty="0"/>
          </a:p>
        </p:txBody>
      </p:sp>
      <p:sp>
        <p:nvSpPr>
          <p:cNvPr id="20" name="Foliennummernplatzhalter 19">
            <a:extLst>
              <a:ext uri="{FF2B5EF4-FFF2-40B4-BE49-F238E27FC236}">
                <a16:creationId xmlns:a16="http://schemas.microsoft.com/office/drawing/2014/main" id="{C2A5E9BF-3CB8-4F8E-82B8-8CE3B4AFE239}"/>
              </a:ext>
            </a:extLst>
          </p:cNvPr>
          <p:cNvSpPr>
            <a:spLocks noGrp="1"/>
          </p:cNvSpPr>
          <p:nvPr>
            <p:ph type="sldNum" sz="quarter" idx="18"/>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40591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wei Bilder und Inhalte">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450000" y="4041068"/>
            <a:ext cx="3924000" cy="2135895"/>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9" name="Inhaltsplatzhalter 2">
            <a:extLst>
              <a:ext uri="{FF2B5EF4-FFF2-40B4-BE49-F238E27FC236}">
                <a16:creationId xmlns:a16="http://schemas.microsoft.com/office/drawing/2014/main" id="{F6E076AB-F520-4B4C-B672-03068768C9B0}"/>
              </a:ext>
            </a:extLst>
          </p:cNvPr>
          <p:cNvSpPr>
            <a:spLocks noGrp="1"/>
          </p:cNvSpPr>
          <p:nvPr>
            <p:ph idx="13" hasCustomPrompt="1"/>
          </p:nvPr>
        </p:nvSpPr>
        <p:spPr>
          <a:xfrm>
            <a:off x="4770002" y="4041068"/>
            <a:ext cx="3924000" cy="2135895"/>
          </a:xfrm>
        </p:spPr>
        <p:txBody>
          <a:bodyPr/>
          <a:lstStyle/>
          <a:p>
            <a:pPr lvl="0"/>
            <a:r>
              <a:rPr lang="de-DE" dirty="0"/>
              <a:t>Textmasterformat bearbeiten</a:t>
            </a:r>
          </a:p>
          <a:p>
            <a:pPr lvl="1"/>
            <a:r>
              <a:rPr lang="de-DE" dirty="0"/>
              <a:t>Zweite </a:t>
            </a:r>
            <a:r>
              <a:rPr lang="de-CH" noProof="0" dirty="0"/>
              <a:t>Ebene</a:t>
            </a:r>
          </a:p>
          <a:p>
            <a:pPr lvl="2"/>
            <a:r>
              <a:rPr lang="de-DE" dirty="0"/>
              <a:t>Dritte Ebene</a:t>
            </a:r>
          </a:p>
          <a:p>
            <a:pPr lvl="3"/>
            <a:r>
              <a:rPr lang="de-DE" dirty="0"/>
              <a:t>Vierte Ebene</a:t>
            </a:r>
          </a:p>
          <a:p>
            <a:pPr lvl="4"/>
            <a:r>
              <a:rPr lang="de-DE" dirty="0"/>
              <a:t>Fünfte Ebene</a:t>
            </a:r>
            <a:endParaRPr lang="de-CH" dirty="0"/>
          </a:p>
        </p:txBody>
      </p:sp>
      <p:sp>
        <p:nvSpPr>
          <p:cNvPr id="10" name="Bildplatzhalter 4">
            <a:extLst>
              <a:ext uri="{FF2B5EF4-FFF2-40B4-BE49-F238E27FC236}">
                <a16:creationId xmlns:a16="http://schemas.microsoft.com/office/drawing/2014/main" id="{10F65F2F-A80F-4959-9DB7-680F3AB61B44}"/>
              </a:ext>
            </a:extLst>
          </p:cNvPr>
          <p:cNvSpPr>
            <a:spLocks noGrp="1"/>
          </p:cNvSpPr>
          <p:nvPr>
            <p:ph type="pic" sz="quarter" idx="14"/>
          </p:nvPr>
        </p:nvSpPr>
        <p:spPr>
          <a:xfrm>
            <a:off x="450000" y="1700213"/>
            <a:ext cx="3924000" cy="21903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1" name="Bildplatzhalter 4">
            <a:extLst>
              <a:ext uri="{FF2B5EF4-FFF2-40B4-BE49-F238E27FC236}">
                <a16:creationId xmlns:a16="http://schemas.microsoft.com/office/drawing/2014/main" id="{64B94981-5C0C-46AB-9788-7E7133DFA978}"/>
              </a:ext>
            </a:extLst>
          </p:cNvPr>
          <p:cNvSpPr>
            <a:spLocks noGrp="1"/>
          </p:cNvSpPr>
          <p:nvPr>
            <p:ph type="pic" sz="quarter" idx="15"/>
          </p:nvPr>
        </p:nvSpPr>
        <p:spPr>
          <a:xfrm>
            <a:off x="4770002" y="1700213"/>
            <a:ext cx="3924000" cy="21903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Textplatzhalter 8">
            <a:extLst>
              <a:ext uri="{FF2B5EF4-FFF2-40B4-BE49-F238E27FC236}">
                <a16:creationId xmlns:a16="http://schemas.microsoft.com/office/drawing/2014/main" id="{CD3A3CDA-CE7E-44F9-98E0-FB4461036797}"/>
              </a:ext>
            </a:extLst>
          </p:cNvPr>
          <p:cNvSpPr>
            <a:spLocks noGrp="1"/>
          </p:cNvSpPr>
          <p:nvPr>
            <p:ph type="body" sz="quarter" idx="16"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22" name="Datumsplatzhalter 21">
            <a:extLst>
              <a:ext uri="{FF2B5EF4-FFF2-40B4-BE49-F238E27FC236}">
                <a16:creationId xmlns:a16="http://schemas.microsoft.com/office/drawing/2014/main" id="{311E9046-98F5-4737-91F5-D5E9915FCC6E}"/>
              </a:ext>
            </a:extLst>
          </p:cNvPr>
          <p:cNvSpPr>
            <a:spLocks noGrp="1"/>
          </p:cNvSpPr>
          <p:nvPr>
            <p:ph type="dt" sz="half" idx="17"/>
          </p:nvPr>
        </p:nvSpPr>
        <p:spPr/>
        <p:txBody>
          <a:bodyPr/>
          <a:lstStyle/>
          <a:p>
            <a:fld id="{DC8FC8C3-07F0-43EB-86B5-F21E1D86123A}" type="datetime1">
              <a:rPr lang="de-CH" smtClean="0"/>
              <a:t>02.10.2025</a:t>
            </a:fld>
            <a:endParaRPr lang="de-CH" dirty="0"/>
          </a:p>
        </p:txBody>
      </p:sp>
      <p:sp>
        <p:nvSpPr>
          <p:cNvPr id="23" name="Fußzeilenplatzhalter 22">
            <a:extLst>
              <a:ext uri="{FF2B5EF4-FFF2-40B4-BE49-F238E27FC236}">
                <a16:creationId xmlns:a16="http://schemas.microsoft.com/office/drawing/2014/main" id="{A3E95BDD-A654-4637-8985-C9D19E17E7EC}"/>
              </a:ext>
            </a:extLst>
          </p:cNvPr>
          <p:cNvSpPr>
            <a:spLocks noGrp="1"/>
          </p:cNvSpPr>
          <p:nvPr>
            <p:ph type="ftr" sz="quarter" idx="18"/>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24" name="Foliennummernplatzhalter 23">
            <a:extLst>
              <a:ext uri="{FF2B5EF4-FFF2-40B4-BE49-F238E27FC236}">
                <a16:creationId xmlns:a16="http://schemas.microsoft.com/office/drawing/2014/main" id="{0010CE15-67DE-489C-8896-C74A5B3B266A}"/>
              </a:ext>
            </a:extLst>
          </p:cNvPr>
          <p:cNvSpPr>
            <a:spLocks noGrp="1"/>
          </p:cNvSpPr>
          <p:nvPr>
            <p:ph type="sldNum" sz="quarter" idx="19"/>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3427804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Bi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254800" cy="396044"/>
          </a:xfrm>
        </p:spPr>
        <p:txBody>
          <a:bodyPr/>
          <a:lstStyle/>
          <a:p>
            <a:r>
              <a:rPr lang="de-DE"/>
              <a:t>Titelmasterformat durch Klicken bearbeiten</a:t>
            </a:r>
            <a:endParaRPr lang="de-CH" dirty="0"/>
          </a:p>
        </p:txBody>
      </p:sp>
      <p:sp>
        <p:nvSpPr>
          <p:cNvPr id="8" name="Textplatzhalter 8">
            <a:extLst>
              <a:ext uri="{FF2B5EF4-FFF2-40B4-BE49-F238E27FC236}">
                <a16:creationId xmlns:a16="http://schemas.microsoft.com/office/drawing/2014/main" id="{E2DCB346-9AEF-4B6B-A4B2-052E20B2FA3D}"/>
              </a:ext>
            </a:extLst>
          </p:cNvPr>
          <p:cNvSpPr>
            <a:spLocks noGrp="1"/>
          </p:cNvSpPr>
          <p:nvPr>
            <p:ph type="body" sz="quarter" idx="17" hasCustomPrompt="1"/>
          </p:nvPr>
        </p:nvSpPr>
        <p:spPr>
          <a:xfrm>
            <a:off x="450000" y="950400"/>
            <a:ext cx="8254800" cy="319088"/>
          </a:xfrm>
        </p:spPr>
        <p:txBody>
          <a:bodyPr/>
          <a:lstStyle>
            <a:lvl1pPr>
              <a:defRPr>
                <a:solidFill>
                  <a:schemeClr val="accent2"/>
                </a:solidFill>
              </a:defRPr>
            </a:lvl1pPr>
          </a:lstStyle>
          <a:p>
            <a:pPr lvl="0"/>
            <a:r>
              <a:rPr lang="de-DE" dirty="0"/>
              <a:t>Untertitel hinzufügen</a:t>
            </a:r>
          </a:p>
        </p:txBody>
      </p:sp>
      <p:sp>
        <p:nvSpPr>
          <p:cNvPr id="25" name="Bildplatzhalter 24">
            <a:extLst>
              <a:ext uri="{FF2B5EF4-FFF2-40B4-BE49-F238E27FC236}">
                <a16:creationId xmlns:a16="http://schemas.microsoft.com/office/drawing/2014/main" id="{76AC5339-1F22-4ECE-9279-1B0A1C585234}"/>
              </a:ext>
            </a:extLst>
          </p:cNvPr>
          <p:cNvSpPr>
            <a:spLocks noGrp="1"/>
          </p:cNvSpPr>
          <p:nvPr>
            <p:ph type="pic" sz="quarter" idx="18"/>
          </p:nvPr>
        </p:nvSpPr>
        <p:spPr>
          <a:xfrm>
            <a:off x="450000" y="1700213"/>
            <a:ext cx="8254800" cy="4578667"/>
          </a:xfrm>
          <a:custGeom>
            <a:avLst/>
            <a:gdLst>
              <a:gd name="connsiteX0" fmla="*/ 8280400 w 8280400"/>
              <a:gd name="connsiteY0" fmla="*/ 4224113 h 4561206"/>
              <a:gd name="connsiteX1" fmla="*/ 8280400 w 8280400"/>
              <a:gd name="connsiteY1" fmla="*/ 4363172 h 4561206"/>
              <a:gd name="connsiteX2" fmla="*/ 8179063 w 8280400"/>
              <a:gd name="connsiteY2" fmla="*/ 4465640 h 4561206"/>
              <a:gd name="connsiteX3" fmla="*/ 8280400 w 8280400"/>
              <a:gd name="connsiteY3" fmla="*/ 4465640 h 4561206"/>
              <a:gd name="connsiteX4" fmla="*/ 8280400 w 8280400"/>
              <a:gd name="connsiteY4" fmla="*/ 4561206 h 4561206"/>
              <a:gd name="connsiteX5" fmla="*/ 7942213 w 8280400"/>
              <a:gd name="connsiteY5" fmla="*/ 4561206 h 4561206"/>
              <a:gd name="connsiteX6" fmla="*/ 7842512 w 8280400"/>
              <a:gd name="connsiteY6" fmla="*/ 2925764 h 4561206"/>
              <a:gd name="connsiteX7" fmla="*/ 7317764 w 8280400"/>
              <a:gd name="connsiteY7" fmla="*/ 3471811 h 4561206"/>
              <a:gd name="connsiteX8" fmla="*/ 7250375 w 8280400"/>
              <a:gd name="connsiteY8" fmla="*/ 3634463 h 4561206"/>
              <a:gd name="connsiteX9" fmla="*/ 7321078 w 8280400"/>
              <a:gd name="connsiteY9" fmla="*/ 3799882 h 4561206"/>
              <a:gd name="connsiteX10" fmla="*/ 7842512 w 8280400"/>
              <a:gd name="connsiteY10" fmla="*/ 4324352 h 4561206"/>
              <a:gd name="connsiteX11" fmla="*/ 0 w 8280400"/>
              <a:gd name="connsiteY11" fmla="*/ 0 h 4561206"/>
              <a:gd name="connsiteX12" fmla="*/ 8280400 w 8280400"/>
              <a:gd name="connsiteY12" fmla="*/ 0 h 4561206"/>
              <a:gd name="connsiteX13" fmla="*/ 8280400 w 8280400"/>
              <a:gd name="connsiteY13" fmla="*/ 3767139 h 4561206"/>
              <a:gd name="connsiteX14" fmla="*/ 8241656 w 8280400"/>
              <a:gd name="connsiteY14" fmla="*/ 3767139 h 4561206"/>
              <a:gd name="connsiteX15" fmla="*/ 8042099 w 8280400"/>
              <a:gd name="connsiteY15" fmla="*/ 3843911 h 4561206"/>
              <a:gd name="connsiteX16" fmla="*/ 7940938 w 8280400"/>
              <a:gd name="connsiteY16" fmla="*/ 4068153 h 4561206"/>
              <a:gd name="connsiteX17" fmla="*/ 7940938 w 8280400"/>
              <a:gd name="connsiteY17" fmla="*/ 4561206 h 4561206"/>
              <a:gd name="connsiteX18" fmla="*/ 7939667 w 8280400"/>
              <a:gd name="connsiteY18" fmla="*/ 4561206 h 4561206"/>
              <a:gd name="connsiteX19" fmla="*/ 7245843 w 8280400"/>
              <a:gd name="connsiteY19" fmla="*/ 3867620 h 4561206"/>
              <a:gd name="connsiteX20" fmla="*/ 7147334 w 8280400"/>
              <a:gd name="connsiteY20" fmla="*/ 3633789 h 4561206"/>
              <a:gd name="connsiteX21" fmla="*/ 7144013 w 8280400"/>
              <a:gd name="connsiteY21" fmla="*/ 4264523 h 4561206"/>
              <a:gd name="connsiteX22" fmla="*/ 7220939 w 8280400"/>
              <a:gd name="connsiteY22" fmla="*/ 4464081 h 4561206"/>
              <a:gd name="connsiteX23" fmla="*/ 7380791 w 8280400"/>
              <a:gd name="connsiteY23" fmla="*/ 4555809 h 4561206"/>
              <a:gd name="connsiteX24" fmla="*/ 7433269 w 8280400"/>
              <a:gd name="connsiteY24" fmla="*/ 4561206 h 4561206"/>
              <a:gd name="connsiteX25" fmla="*/ 0 w 8280400"/>
              <a:gd name="connsiteY25" fmla="*/ 4561206 h 4561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280400" h="4561206">
                <a:moveTo>
                  <a:pt x="8280400" y="4224113"/>
                </a:moveTo>
                <a:lnTo>
                  <a:pt x="8280400" y="4363172"/>
                </a:lnTo>
                <a:lnTo>
                  <a:pt x="8179063" y="4465640"/>
                </a:lnTo>
                <a:lnTo>
                  <a:pt x="8280400" y="4465640"/>
                </a:lnTo>
                <a:lnTo>
                  <a:pt x="8280400" y="4561206"/>
                </a:lnTo>
                <a:lnTo>
                  <a:pt x="7942213" y="4561206"/>
                </a:lnTo>
                <a:close/>
                <a:moveTo>
                  <a:pt x="7842512" y="2925764"/>
                </a:moveTo>
                <a:lnTo>
                  <a:pt x="7317764" y="3471811"/>
                </a:lnTo>
                <a:cubicBezTo>
                  <a:pt x="7275232" y="3514964"/>
                  <a:pt x="7250375" y="3573054"/>
                  <a:pt x="7250375" y="3634463"/>
                </a:cubicBezTo>
                <a:cubicBezTo>
                  <a:pt x="7253689" y="3695873"/>
                  <a:pt x="7277994" y="3753963"/>
                  <a:pt x="7321078" y="3799882"/>
                </a:cubicBezTo>
                <a:lnTo>
                  <a:pt x="7842512" y="4324352"/>
                </a:lnTo>
                <a:close/>
                <a:moveTo>
                  <a:pt x="0" y="0"/>
                </a:moveTo>
                <a:lnTo>
                  <a:pt x="8280400" y="0"/>
                </a:lnTo>
                <a:lnTo>
                  <a:pt x="8280400" y="3767139"/>
                </a:lnTo>
                <a:lnTo>
                  <a:pt x="8241656" y="3767139"/>
                </a:lnTo>
                <a:cubicBezTo>
                  <a:pt x="8164818" y="3767139"/>
                  <a:pt x="8094614" y="3798069"/>
                  <a:pt x="8042099" y="3843911"/>
                </a:cubicBezTo>
                <a:cubicBezTo>
                  <a:pt x="7981292" y="3899696"/>
                  <a:pt x="7940938" y="3979229"/>
                  <a:pt x="7940938" y="4068153"/>
                </a:cubicBezTo>
                <a:lnTo>
                  <a:pt x="7940938" y="4561206"/>
                </a:lnTo>
                <a:lnTo>
                  <a:pt x="7939667" y="4561206"/>
                </a:lnTo>
                <a:lnTo>
                  <a:pt x="7245843" y="3867620"/>
                </a:lnTo>
                <a:cubicBezTo>
                  <a:pt x="7181092" y="3802943"/>
                  <a:pt x="7147334" y="3717261"/>
                  <a:pt x="7147334" y="3633789"/>
                </a:cubicBezTo>
                <a:lnTo>
                  <a:pt x="7144013" y="4264523"/>
                </a:lnTo>
                <a:cubicBezTo>
                  <a:pt x="7144013" y="4341361"/>
                  <a:pt x="7175005" y="4408801"/>
                  <a:pt x="7220939" y="4464081"/>
                </a:cubicBezTo>
                <a:cubicBezTo>
                  <a:pt x="7262860" y="4510515"/>
                  <a:pt x="7318168" y="4542646"/>
                  <a:pt x="7380791" y="4555809"/>
                </a:cubicBezTo>
                <a:lnTo>
                  <a:pt x="7433269" y="4561206"/>
                </a:lnTo>
                <a:lnTo>
                  <a:pt x="0" y="4561206"/>
                </a:lnTo>
                <a:close/>
              </a:path>
            </a:pathLst>
          </a:custGeom>
          <a:pattFill prst="lgCheck">
            <a:fgClr>
              <a:schemeClr val="bg1">
                <a:lumMod val="85000"/>
              </a:schemeClr>
            </a:fgClr>
            <a:bgClr>
              <a:schemeClr val="bg1"/>
            </a:bgClr>
          </a:pattFill>
        </p:spPr>
        <p:txBody>
          <a:bodyPr wrap="square" tIns="720000" anchor="ctr">
            <a:noAutofit/>
          </a:bodyPr>
          <a:lstStyle>
            <a:lvl1pPr algn="ctr">
              <a:defRPr sz="1200"/>
            </a:lvl1pPr>
          </a:lstStyle>
          <a:p>
            <a:r>
              <a:rPr lang="de-DE"/>
              <a:t>Bild durch Klicken auf Symbol hinzufügen</a:t>
            </a:r>
            <a:endParaRPr lang="de-CH"/>
          </a:p>
        </p:txBody>
      </p:sp>
      <p:sp>
        <p:nvSpPr>
          <p:cNvPr id="29" name="Datumsplatzhalter 28">
            <a:extLst>
              <a:ext uri="{FF2B5EF4-FFF2-40B4-BE49-F238E27FC236}">
                <a16:creationId xmlns:a16="http://schemas.microsoft.com/office/drawing/2014/main" id="{99EEED97-706E-4E64-A95F-698CDF5BE49C}"/>
              </a:ext>
            </a:extLst>
          </p:cNvPr>
          <p:cNvSpPr>
            <a:spLocks noGrp="1"/>
          </p:cNvSpPr>
          <p:nvPr>
            <p:ph type="dt" sz="half" idx="19"/>
          </p:nvPr>
        </p:nvSpPr>
        <p:spPr/>
        <p:txBody>
          <a:bodyPr/>
          <a:lstStyle/>
          <a:p>
            <a:fld id="{16BA0D76-1B07-4332-9858-2C3CF9251008}" type="datetime1">
              <a:rPr lang="de-CH" smtClean="0"/>
              <a:t>02.10.2025</a:t>
            </a:fld>
            <a:endParaRPr lang="de-CH" dirty="0"/>
          </a:p>
        </p:txBody>
      </p:sp>
      <p:sp>
        <p:nvSpPr>
          <p:cNvPr id="30" name="Fußzeilenplatzhalter 29">
            <a:extLst>
              <a:ext uri="{FF2B5EF4-FFF2-40B4-BE49-F238E27FC236}">
                <a16:creationId xmlns:a16="http://schemas.microsoft.com/office/drawing/2014/main" id="{9492C914-6180-4021-B756-F252705F2248}"/>
              </a:ext>
            </a:extLst>
          </p:cNvPr>
          <p:cNvSpPr>
            <a:spLocks noGrp="1"/>
          </p:cNvSpPr>
          <p:nvPr>
            <p:ph type="ftr" sz="quarter" idx="2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31" name="Foliennummernplatzhalter 30">
            <a:extLst>
              <a:ext uri="{FF2B5EF4-FFF2-40B4-BE49-F238E27FC236}">
                <a16:creationId xmlns:a16="http://schemas.microsoft.com/office/drawing/2014/main" id="{77168EF5-61EB-4F2A-BBBE-F8519AB5A362}"/>
              </a:ext>
            </a:extLst>
          </p:cNvPr>
          <p:cNvSpPr>
            <a:spLocks noGrp="1"/>
          </p:cNvSpPr>
          <p:nvPr>
            <p:ph type="sldNum" sz="quarter" idx="21"/>
          </p:nvPr>
        </p:nvSpPr>
        <p:spPr/>
        <p:txBody>
          <a:bodyPr/>
          <a:lstStyle/>
          <a:p>
            <a:fld id="{442AD375-037F-43D0-B059-5172DA06796A}" type="slidenum">
              <a:rPr lang="de-CH" smtClean="0"/>
              <a:pPr/>
              <a:t>‹Nr.›</a:t>
            </a:fld>
            <a:endParaRPr lang="de-CH" dirty="0"/>
          </a:p>
        </p:txBody>
      </p:sp>
    </p:spTree>
    <p:extLst>
      <p:ext uri="{BB962C8B-B14F-4D97-AF65-F5344CB8AC3E}">
        <p14:creationId xmlns:p14="http://schemas.microsoft.com/office/powerpoint/2010/main" val="245175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6" name="Grafik 15">
            <a:extLst>
              <a:ext uri="{FF2B5EF4-FFF2-40B4-BE49-F238E27FC236}">
                <a16:creationId xmlns:a16="http://schemas.microsoft.com/office/drawing/2014/main" id="{4AA3649E-E7D3-4110-BE6D-2F9E547A44C1}"/>
              </a:ext>
            </a:extLst>
          </p:cNvPr>
          <p:cNvPicPr>
            <a:picLocks noChangeAspect="1"/>
          </p:cNvPicPr>
          <p:nvPr userDrawn="1"/>
        </p:nvPicPr>
        <p:blipFill>
          <a:blip r:embed="rId17">
            <a:alphaModFix amt="40000"/>
            <a:extLst>
              <a:ext uri="{28A0092B-C50C-407E-A947-70E740481C1C}">
                <a14:useLocalDpi xmlns:a14="http://schemas.microsoft.com/office/drawing/2010/main" val="0"/>
              </a:ext>
            </a:extLst>
          </a:blip>
          <a:srcRect r="26389" b="32336"/>
          <a:stretch>
            <a:fillRect/>
          </a:stretch>
        </p:blipFill>
        <p:spPr>
          <a:xfrm>
            <a:off x="6732240" y="4641068"/>
            <a:ext cx="2411760" cy="2216932"/>
          </a:xfrm>
          <a:custGeom>
            <a:avLst/>
            <a:gdLst>
              <a:gd name="connsiteX0" fmla="*/ 0 w 2411760"/>
              <a:gd name="connsiteY0" fmla="*/ 0 h 2216932"/>
              <a:gd name="connsiteX1" fmla="*/ 2411760 w 2411760"/>
              <a:gd name="connsiteY1" fmla="*/ 0 h 2216932"/>
              <a:gd name="connsiteX2" fmla="*/ 2411760 w 2411760"/>
              <a:gd name="connsiteY2" fmla="*/ 2216932 h 2216932"/>
              <a:gd name="connsiteX3" fmla="*/ 0 w 2411760"/>
              <a:gd name="connsiteY3" fmla="*/ 2216932 h 2216932"/>
            </a:gdLst>
            <a:ahLst/>
            <a:cxnLst>
              <a:cxn ang="0">
                <a:pos x="connsiteX0" y="connsiteY0"/>
              </a:cxn>
              <a:cxn ang="0">
                <a:pos x="connsiteX1" y="connsiteY1"/>
              </a:cxn>
              <a:cxn ang="0">
                <a:pos x="connsiteX2" y="connsiteY2"/>
              </a:cxn>
              <a:cxn ang="0">
                <a:pos x="connsiteX3" y="connsiteY3"/>
              </a:cxn>
            </a:cxnLst>
            <a:rect l="l" t="t" r="r" b="b"/>
            <a:pathLst>
              <a:path w="2411760" h="2216932">
                <a:moveTo>
                  <a:pt x="0" y="0"/>
                </a:moveTo>
                <a:lnTo>
                  <a:pt x="2411760" y="0"/>
                </a:lnTo>
                <a:lnTo>
                  <a:pt x="2411760" y="2216932"/>
                </a:lnTo>
                <a:lnTo>
                  <a:pt x="0" y="2216932"/>
                </a:lnTo>
                <a:close/>
              </a:path>
            </a:pathLst>
          </a:custGeom>
        </p:spPr>
      </p:pic>
      <p:sp>
        <p:nvSpPr>
          <p:cNvPr id="2" name="Titelplatzhalter 1"/>
          <p:cNvSpPr>
            <a:spLocks noGrp="1"/>
          </p:cNvSpPr>
          <p:nvPr>
            <p:ph type="title"/>
          </p:nvPr>
        </p:nvSpPr>
        <p:spPr>
          <a:xfrm>
            <a:off x="444500" y="601200"/>
            <a:ext cx="8255000" cy="396044"/>
          </a:xfrm>
          <a:prstGeom prst="rect">
            <a:avLst/>
          </a:prstGeom>
        </p:spPr>
        <p:txBody>
          <a:bodyPr vert="horz" lIns="0" tIns="0" rIns="0" bIns="0" rtlCol="0" anchor="t">
            <a:noAutofit/>
          </a:bodyPr>
          <a:lstStyle/>
          <a:p>
            <a:endParaRPr lang="de-CH" dirty="0"/>
          </a:p>
        </p:txBody>
      </p:sp>
      <p:sp>
        <p:nvSpPr>
          <p:cNvPr id="3" name="Textplatzhalter 2"/>
          <p:cNvSpPr>
            <a:spLocks noGrp="1"/>
          </p:cNvSpPr>
          <p:nvPr>
            <p:ph type="body" idx="1"/>
          </p:nvPr>
        </p:nvSpPr>
        <p:spPr>
          <a:xfrm>
            <a:off x="444500" y="1673226"/>
            <a:ext cx="8255000" cy="4612790"/>
          </a:xfrm>
          <a:prstGeom prst="rect">
            <a:avLst/>
          </a:prstGeom>
        </p:spPr>
        <p:txBody>
          <a:bodyPr vert="horz" lIns="0" tIns="0" rIns="0" bIns="0" rtlCol="0">
            <a:noAutofit/>
          </a:bodyPr>
          <a:lstStyle/>
          <a:p>
            <a:pPr lvl="0"/>
            <a:r>
              <a:rPr lang="de-CH" noProof="0" dirty="0"/>
              <a:t>Textmasterformat bearbeiten</a:t>
            </a:r>
          </a:p>
          <a:p>
            <a:pPr lvl="1"/>
            <a:r>
              <a:rPr lang="de-CH" noProof="0" dirty="0"/>
              <a:t>Zweite Ebene</a:t>
            </a:r>
          </a:p>
          <a:p>
            <a:pPr lvl="2"/>
            <a:r>
              <a:rPr lang="de-CH" noProof="0" dirty="0"/>
              <a:t>Dritte Ebene</a:t>
            </a:r>
          </a:p>
          <a:p>
            <a:pPr lvl="3"/>
            <a:r>
              <a:rPr lang="de-CH" noProof="0" dirty="0"/>
              <a:t>Vierte Ebene</a:t>
            </a:r>
          </a:p>
          <a:p>
            <a:pPr lvl="4"/>
            <a:r>
              <a:rPr lang="de-CH" noProof="0" dirty="0"/>
              <a:t>Fünfte Ebene</a:t>
            </a:r>
          </a:p>
        </p:txBody>
      </p:sp>
      <p:sp>
        <p:nvSpPr>
          <p:cNvPr id="4" name="Datumsplatzhalter 3"/>
          <p:cNvSpPr>
            <a:spLocks noGrp="1"/>
          </p:cNvSpPr>
          <p:nvPr>
            <p:ph type="dt" sz="half" idx="2"/>
          </p:nvPr>
        </p:nvSpPr>
        <p:spPr>
          <a:xfrm>
            <a:off x="5732165" y="6525343"/>
            <a:ext cx="1072083" cy="85487"/>
          </a:xfrm>
          <a:prstGeom prst="rect">
            <a:avLst/>
          </a:prstGeom>
        </p:spPr>
        <p:txBody>
          <a:bodyPr vert="horz" lIns="0" tIns="0" rIns="0" bIns="0" rtlCol="0" anchor="t" anchorCtr="0"/>
          <a:lstStyle>
            <a:lvl1pPr algn="l">
              <a:defRPr sz="750" baseline="0">
                <a:solidFill>
                  <a:schemeClr val="tx1"/>
                </a:solidFill>
                <a:latin typeface="+mn-lt"/>
              </a:defRPr>
            </a:lvl1pPr>
          </a:lstStyle>
          <a:p>
            <a:fld id="{53441F8A-0459-4193-B07D-4ADB5DEDD2E0}" type="datetime1">
              <a:rPr lang="de-CH" smtClean="0"/>
              <a:t>02.10.2025</a:t>
            </a:fld>
            <a:endParaRPr lang="de-CH" dirty="0"/>
          </a:p>
        </p:txBody>
      </p:sp>
      <p:sp>
        <p:nvSpPr>
          <p:cNvPr id="5" name="Fußzeilenplatzhalter 4"/>
          <p:cNvSpPr>
            <a:spLocks noGrp="1"/>
          </p:cNvSpPr>
          <p:nvPr>
            <p:ph type="ftr" sz="quarter" idx="3"/>
          </p:nvPr>
        </p:nvSpPr>
        <p:spPr>
          <a:xfrm>
            <a:off x="611560" y="6525344"/>
            <a:ext cx="5076564" cy="85487"/>
          </a:xfrm>
          <a:prstGeom prst="rect">
            <a:avLst/>
          </a:prstGeom>
        </p:spPr>
        <p:txBody>
          <a:bodyPr vert="horz" lIns="0" tIns="0" rIns="0" bIns="0" rtlCol="0" anchor="t" anchorCtr="0"/>
          <a:lstStyle>
            <a:lvl1pPr marL="0" marR="0" indent="0" algn="l" defTabSz="914400" rtl="0" eaLnBrk="1" fontAlgn="auto" latinLnBrk="0" hangingPunct="1">
              <a:lnSpc>
                <a:spcPct val="100000"/>
              </a:lnSpc>
              <a:spcBef>
                <a:spcPts val="0"/>
              </a:spcBef>
              <a:spcAft>
                <a:spcPts val="0"/>
              </a:spcAft>
              <a:buClrTx/>
              <a:buSzTx/>
              <a:buFontTx/>
              <a:buNone/>
              <a:tabLst/>
              <a:defRPr sz="750" baseline="0">
                <a:solidFill>
                  <a:schemeClr val="tx1"/>
                </a:solidFill>
                <a:latin typeface="+mn-lt"/>
              </a:defRPr>
            </a:lvl1p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4"/>
          </p:nvPr>
        </p:nvSpPr>
        <p:spPr>
          <a:xfrm>
            <a:off x="287524" y="6525343"/>
            <a:ext cx="257836" cy="85487"/>
          </a:xfrm>
          <a:prstGeom prst="rect">
            <a:avLst/>
          </a:prstGeom>
        </p:spPr>
        <p:txBody>
          <a:bodyPr vert="horz" lIns="0" tIns="0" rIns="0" bIns="0" rtlCol="0" anchor="t" anchorCtr="0"/>
          <a:lstStyle>
            <a:lvl1pPr algn="r">
              <a:defRPr sz="750" baseline="0">
                <a:solidFill>
                  <a:schemeClr val="tx1"/>
                </a:solidFill>
                <a:latin typeface="+mn-lt"/>
              </a:defRPr>
            </a:lvl1pPr>
          </a:lstStyle>
          <a:p>
            <a:fld id="{442AD375-037F-43D0-B059-5172DA06796A}" type="slidenum">
              <a:rPr lang="de-CH" smtClean="0"/>
              <a:pPr/>
              <a:t>‹Nr.›</a:t>
            </a:fld>
            <a:endParaRPr lang="de-CH" dirty="0"/>
          </a:p>
        </p:txBody>
      </p:sp>
      <p:sp>
        <p:nvSpPr>
          <p:cNvPr id="7" name="Textfeld 6">
            <a:extLst>
              <a:ext uri="{FF2B5EF4-FFF2-40B4-BE49-F238E27FC236}">
                <a16:creationId xmlns:a16="http://schemas.microsoft.com/office/drawing/2014/main" id="{E1126706-F82E-4003-B37F-DDFD46B67EBD}"/>
              </a:ext>
            </a:extLst>
          </p:cNvPr>
          <p:cNvSpPr txBox="1"/>
          <p:nvPr userDrawn="1"/>
        </p:nvSpPr>
        <p:spPr>
          <a:xfrm rot="16200000">
            <a:off x="7626795" y="5221923"/>
            <a:ext cx="3212976" cy="46166"/>
          </a:xfrm>
          <a:prstGeom prst="rect">
            <a:avLst/>
          </a:prstGeom>
          <a:noFill/>
        </p:spPr>
        <p:txBody>
          <a:bodyPr wrap="square" lIns="0" tIns="0" rIns="0" bIns="0" rtlCol="0">
            <a:spAutoFit/>
          </a:bodyPr>
          <a:lstStyle/>
          <a:p>
            <a:r>
              <a:rPr lang="de-CH" sz="300" spc="40" baseline="0" dirty="0">
                <a:solidFill>
                  <a:schemeClr val="bg1">
                    <a:lumMod val="75000"/>
                  </a:schemeClr>
                </a:solidFill>
              </a:rPr>
              <a:t>Erstellt durch Vorlagenbauer.ch</a:t>
            </a:r>
          </a:p>
        </p:txBody>
      </p:sp>
    </p:spTree>
    <p:extLst>
      <p:ext uri="{BB962C8B-B14F-4D97-AF65-F5344CB8AC3E}">
        <p14:creationId xmlns:p14="http://schemas.microsoft.com/office/powerpoint/2010/main" val="1011663896"/>
      </p:ext>
    </p:extLst>
  </p:cSld>
  <p:clrMap bg1="lt1" tx1="dk1" bg2="lt2" tx2="dk2" accent1="accent1" accent2="accent2" accent3="accent3" accent4="accent4" accent5="accent5" accent6="accent6" hlink="hlink" folHlink="folHlink"/>
  <p:sldLayoutIdLst>
    <p:sldLayoutId id="2147483658" r:id="rId1"/>
    <p:sldLayoutId id="2147483666" r:id="rId2"/>
    <p:sldLayoutId id="2147483675" r:id="rId3"/>
    <p:sldLayoutId id="2147483659" r:id="rId4"/>
    <p:sldLayoutId id="2147483669" r:id="rId5"/>
    <p:sldLayoutId id="2147483667" r:id="rId6"/>
    <p:sldLayoutId id="2147483670" r:id="rId7"/>
    <p:sldLayoutId id="2147483668" r:id="rId8"/>
    <p:sldLayoutId id="2147483665" r:id="rId9"/>
    <p:sldLayoutId id="2147483671" r:id="rId10"/>
    <p:sldLayoutId id="2147483674" r:id="rId11"/>
    <p:sldLayoutId id="2147483672" r:id="rId12"/>
    <p:sldLayoutId id="2147483673" r:id="rId13"/>
    <p:sldLayoutId id="2147483663" r:id="rId14"/>
    <p:sldLayoutId id="2147483664" r:id="rId15"/>
  </p:sldLayoutIdLst>
  <p:hf hdr="0" dt="0"/>
  <p:txStyles>
    <p:titleStyle>
      <a:lvl1pPr algn="l" defTabSz="914400" rtl="0" eaLnBrk="1" latinLnBrk="0" hangingPunct="1">
        <a:lnSpc>
          <a:spcPct val="88000"/>
        </a:lnSpc>
        <a:spcBef>
          <a:spcPct val="0"/>
        </a:spcBef>
        <a:buNone/>
        <a:defRPr sz="3000" b="0" kern="1200">
          <a:solidFill>
            <a:schemeClr val="accent2"/>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mj-lt"/>
        <a:buNone/>
        <a:defRPr sz="2000" kern="1200">
          <a:solidFill>
            <a:schemeClr val="tx1"/>
          </a:solidFill>
          <a:latin typeface="+mn-lt"/>
          <a:ea typeface="+mn-ea"/>
          <a:cs typeface="+mn-cs"/>
        </a:defRPr>
      </a:lvl1pPr>
      <a:lvl2pPr marL="252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2pPr>
      <a:lvl3pPr marL="252000" indent="-252000" algn="l" defTabSz="914400" rtl="0" eaLnBrk="1" latinLnBrk="0" hangingPunct="1">
        <a:lnSpc>
          <a:spcPct val="100000"/>
        </a:lnSpc>
        <a:spcBef>
          <a:spcPts val="300"/>
        </a:spcBef>
        <a:spcAft>
          <a:spcPts val="300"/>
        </a:spcAft>
        <a:buClr>
          <a:schemeClr val="accent2"/>
        </a:buClr>
        <a:buFont typeface="+mj-lt"/>
        <a:buAutoNum type="arabicPeriod"/>
        <a:defRPr sz="2000" kern="1200">
          <a:solidFill>
            <a:schemeClr val="tx1"/>
          </a:solidFill>
          <a:latin typeface="+mn-lt"/>
          <a:ea typeface="+mn-ea"/>
          <a:cs typeface="+mn-cs"/>
        </a:defRPr>
      </a:lvl3pPr>
      <a:lvl4pPr marL="504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4pPr>
      <a:lvl5pPr marL="756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0" userDrawn="1">
          <p15:clr>
            <a:srgbClr val="F26B43"/>
          </p15:clr>
        </p15:guide>
        <p15:guide id="2" orient="horz" pos="1071" userDrawn="1">
          <p15:clr>
            <a:srgbClr val="F26B43"/>
          </p15:clr>
        </p15:guide>
        <p15:guide id="3" orient="horz" pos="3952" userDrawn="1">
          <p15:clr>
            <a:srgbClr val="F26B43"/>
          </p15:clr>
        </p15:guide>
        <p15:guide id="4" pos="548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11.png"/><Relationship Id="rId18" Type="http://schemas.openxmlformats.org/officeDocument/2006/relationships/customXml" Target="../ink/ink8.xml"/><Relationship Id="rId26" Type="http://schemas.openxmlformats.org/officeDocument/2006/relationships/customXml" Target="../ink/ink12.xml"/><Relationship Id="rId3" Type="http://schemas.openxmlformats.org/officeDocument/2006/relationships/image" Target="../media/image6.png"/><Relationship Id="rId21" Type="http://schemas.openxmlformats.org/officeDocument/2006/relationships/image" Target="../media/image15.png"/><Relationship Id="rId7" Type="http://schemas.openxmlformats.org/officeDocument/2006/relationships/image" Target="../media/image8.png"/><Relationship Id="rId12" Type="http://schemas.openxmlformats.org/officeDocument/2006/relationships/customXml" Target="../ink/ink5.xml"/><Relationship Id="rId17" Type="http://schemas.openxmlformats.org/officeDocument/2006/relationships/image" Target="../media/image13.png"/><Relationship Id="rId25" Type="http://schemas.openxmlformats.org/officeDocument/2006/relationships/image" Target="../media/image17.png"/><Relationship Id="rId2" Type="http://schemas.openxmlformats.org/officeDocument/2006/relationships/notesSlide" Target="../notesSlides/notesSlide17.xml"/><Relationship Id="rId16" Type="http://schemas.openxmlformats.org/officeDocument/2006/relationships/customXml" Target="../ink/ink7.xml"/><Relationship Id="rId20" Type="http://schemas.openxmlformats.org/officeDocument/2006/relationships/customXml" Target="../ink/ink9.xml"/><Relationship Id="rId29" Type="http://schemas.openxmlformats.org/officeDocument/2006/relationships/image" Target="../media/image19.png"/><Relationship Id="rId1" Type="http://schemas.openxmlformats.org/officeDocument/2006/relationships/slideLayout" Target="../slideLayouts/slideLayout4.xml"/><Relationship Id="rId6" Type="http://schemas.openxmlformats.org/officeDocument/2006/relationships/customXml" Target="../ink/ink2.xml"/><Relationship Id="rId11" Type="http://schemas.openxmlformats.org/officeDocument/2006/relationships/image" Target="../media/image10.png"/><Relationship Id="rId24" Type="http://schemas.openxmlformats.org/officeDocument/2006/relationships/customXml" Target="../ink/ink11.xml"/><Relationship Id="rId5" Type="http://schemas.openxmlformats.org/officeDocument/2006/relationships/image" Target="../media/image7.png"/><Relationship Id="rId15" Type="http://schemas.openxmlformats.org/officeDocument/2006/relationships/image" Target="../media/image12.png"/><Relationship Id="rId23" Type="http://schemas.openxmlformats.org/officeDocument/2006/relationships/image" Target="../media/image16.png"/><Relationship Id="rId28" Type="http://schemas.openxmlformats.org/officeDocument/2006/relationships/customXml" Target="../ink/ink13.xml"/><Relationship Id="rId10" Type="http://schemas.openxmlformats.org/officeDocument/2006/relationships/customXml" Target="../ink/ink4.xml"/><Relationship Id="rId19" Type="http://schemas.openxmlformats.org/officeDocument/2006/relationships/image" Target="../media/image14.png"/><Relationship Id="rId4" Type="http://schemas.openxmlformats.org/officeDocument/2006/relationships/customXml" Target="../ink/ink1.xml"/><Relationship Id="rId9" Type="http://schemas.openxmlformats.org/officeDocument/2006/relationships/image" Target="../media/image9.png"/><Relationship Id="rId14" Type="http://schemas.openxmlformats.org/officeDocument/2006/relationships/customXml" Target="../ink/ink6.xml"/><Relationship Id="rId22" Type="http://schemas.openxmlformats.org/officeDocument/2006/relationships/customXml" Target="../ink/ink10.xml"/><Relationship Id="rId27"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2FB7CD-6BDC-477D-B27D-3784FC776352}"/>
              </a:ext>
            </a:extLst>
          </p:cNvPr>
          <p:cNvSpPr>
            <a:spLocks noGrp="1"/>
          </p:cNvSpPr>
          <p:nvPr>
            <p:ph type="ctrTitle"/>
          </p:nvPr>
        </p:nvSpPr>
        <p:spPr>
          <a:xfrm>
            <a:off x="450000" y="4870975"/>
            <a:ext cx="8370472" cy="620886"/>
          </a:xfrm>
        </p:spPr>
        <p:txBody>
          <a:bodyPr/>
          <a:lstStyle/>
          <a:p>
            <a:r>
              <a:rPr lang="de-CH" sz="2800" dirty="0"/>
              <a:t>Beratungsmethodik in der Elternarbeit</a:t>
            </a:r>
            <a:br>
              <a:rPr lang="de-CH" sz="2800" dirty="0"/>
            </a:br>
            <a:r>
              <a:rPr lang="de-CH" sz="2800" dirty="0"/>
              <a:t>Wie spreche ich herausfordernde Themen an? </a:t>
            </a:r>
            <a:br>
              <a:rPr lang="de-CH" dirty="0"/>
            </a:br>
            <a:endParaRPr lang="de-CH" noProof="0" dirty="0"/>
          </a:p>
        </p:txBody>
      </p:sp>
      <p:sp>
        <p:nvSpPr>
          <p:cNvPr id="3" name="Untertitel 2">
            <a:extLst>
              <a:ext uri="{FF2B5EF4-FFF2-40B4-BE49-F238E27FC236}">
                <a16:creationId xmlns:a16="http://schemas.microsoft.com/office/drawing/2014/main" id="{18A520CC-01BF-4514-86F6-8CD94655A861}"/>
              </a:ext>
            </a:extLst>
          </p:cNvPr>
          <p:cNvSpPr>
            <a:spLocks noGrp="1"/>
          </p:cNvSpPr>
          <p:nvPr>
            <p:ph type="subTitle" idx="1"/>
          </p:nvPr>
        </p:nvSpPr>
        <p:spPr/>
        <p:txBody>
          <a:bodyPr/>
          <a:lstStyle/>
          <a:p>
            <a:r>
              <a:rPr lang="de-CH" dirty="0"/>
              <a:t>Regionale Vernetzung Region Frutigen </a:t>
            </a:r>
            <a:r>
              <a:rPr lang="de-CH" dirty="0" err="1"/>
              <a:t>Niedersimmental</a:t>
            </a:r>
            <a:endParaRPr lang="de-CH" dirty="0"/>
          </a:p>
        </p:txBody>
      </p:sp>
      <p:sp>
        <p:nvSpPr>
          <p:cNvPr id="4" name="Textplatzhalter 3">
            <a:extLst>
              <a:ext uri="{FF2B5EF4-FFF2-40B4-BE49-F238E27FC236}">
                <a16:creationId xmlns:a16="http://schemas.microsoft.com/office/drawing/2014/main" id="{8C1EB619-AEB7-4496-BDF1-BFC863D51585}"/>
              </a:ext>
            </a:extLst>
          </p:cNvPr>
          <p:cNvSpPr>
            <a:spLocks noGrp="1"/>
          </p:cNvSpPr>
          <p:nvPr>
            <p:ph type="body" sz="quarter" idx="10"/>
          </p:nvPr>
        </p:nvSpPr>
        <p:spPr/>
        <p:txBody>
          <a:bodyPr/>
          <a:lstStyle/>
          <a:p>
            <a:r>
              <a:rPr lang="de-CH" dirty="0"/>
              <a:t>8. September 2025, Nicole Aebischer </a:t>
            </a:r>
            <a:endParaRPr lang="de-CH" noProof="0" dirty="0"/>
          </a:p>
        </p:txBody>
      </p:sp>
    </p:spTree>
    <p:extLst>
      <p:ext uri="{BB962C8B-B14F-4D97-AF65-F5344CB8AC3E}">
        <p14:creationId xmlns:p14="http://schemas.microsoft.com/office/powerpoint/2010/main" val="3992665862"/>
      </p:ext>
    </p:extLst>
  </p:cSld>
  <p:clrMapOvr>
    <a:masterClrMapping/>
  </p:clrMapOvr>
  <mc:AlternateContent xmlns:mc="http://schemas.openxmlformats.org/markup-compatibility/2006" xmlns:p14="http://schemas.microsoft.com/office/powerpoint/2010/main">
    <mc:Choice Requires="p14">
      <p:transition spd="slow" p14:dur="2000" advTm="37877"/>
    </mc:Choice>
    <mc:Fallback xmlns="">
      <p:transition spd="slow" advTm="3787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br>
              <a:rPr lang="de-CH" sz="2800" dirty="0"/>
            </a:br>
            <a:endParaRPr lang="de-CH" sz="2800" dirty="0"/>
          </a:p>
        </p:txBody>
      </p:sp>
      <p:sp>
        <p:nvSpPr>
          <p:cNvPr id="3" name="Inhaltsplatzhalter 2"/>
          <p:cNvSpPr>
            <a:spLocks noGrp="1"/>
          </p:cNvSpPr>
          <p:nvPr>
            <p:ph idx="1"/>
          </p:nvPr>
        </p:nvSpPr>
        <p:spPr/>
        <p:txBody>
          <a:bodyPr/>
          <a:lstStyle/>
          <a:p>
            <a:r>
              <a:rPr lang="de-CH" b="1" dirty="0"/>
              <a:t>Wertschätzung</a:t>
            </a:r>
          </a:p>
          <a:p>
            <a:endParaRPr lang="de-CH" sz="1000" b="1" dirty="0"/>
          </a:p>
          <a:p>
            <a:r>
              <a:rPr lang="de-CH" dirty="0"/>
              <a:t>Wertschätzung in der Beratung zeichnet sich durch ein bedingungsloses Akzeptieren der beratenen Person aus, ohne dass damit auch immer alle Handlungen akzeptiert werden. </a:t>
            </a:r>
          </a:p>
          <a:p>
            <a:pPr marL="342900" indent="-342900">
              <a:lnSpc>
                <a:spcPct val="150000"/>
              </a:lnSpc>
              <a:buFont typeface="Symbol" panose="05050102010706020507" pitchFamily="18" charset="2"/>
              <a:buChar char="-"/>
            </a:pPr>
            <a:r>
              <a:rPr lang="de-CH" dirty="0"/>
              <a:t>Einnehmen eines werteneutralen Zugangs: Verhaltensweisen, Einstellungen und Lebenskonzepte nicht bewerten und verurteilen.</a:t>
            </a:r>
          </a:p>
          <a:p>
            <a:pPr marL="342900" indent="-342900">
              <a:lnSpc>
                <a:spcPct val="150000"/>
              </a:lnSpc>
              <a:buFont typeface="Symbol" panose="05050102010706020507" pitchFamily="18" charset="2"/>
              <a:buChar char="-"/>
            </a:pPr>
            <a:r>
              <a:rPr lang="de-CH" dirty="0"/>
              <a:t>Wertschätzung schafft Vertrauen und ein gutes Beziehungsklima.</a:t>
            </a:r>
          </a:p>
          <a:p>
            <a:pPr marL="342900" indent="-342900">
              <a:lnSpc>
                <a:spcPct val="150000"/>
              </a:lnSpc>
              <a:buFont typeface="Symbol" panose="05050102010706020507" pitchFamily="18" charset="2"/>
              <a:buChar char="-"/>
            </a:pPr>
            <a:r>
              <a:rPr lang="de-CH" dirty="0"/>
              <a:t>Unterstützt die Auseinandersetzung mit belastenden Erfahrungen, schwierigen Situationen und stösst Veränderungen an.</a:t>
            </a:r>
          </a:p>
          <a:p>
            <a:pPr marL="342900" indent="-342900">
              <a:lnSpc>
                <a:spcPct val="150000"/>
              </a:lnSpc>
              <a:buFont typeface="Symbol" panose="05050102010706020507" pitchFamily="18" charset="2"/>
              <a:buChar char="-"/>
            </a:pPr>
            <a:endParaRPr lang="de-CH" sz="1000" dirty="0"/>
          </a:p>
          <a:p>
            <a:r>
              <a:rPr lang="de-CH" sz="1000" dirty="0"/>
              <a:t>((vgl. Rogers 2016, Stimmer 2020, Weinberger 2005)</a:t>
            </a:r>
          </a:p>
          <a:p>
            <a:pPr>
              <a:lnSpc>
                <a:spcPct val="150000"/>
              </a:lnSpc>
            </a:pPr>
            <a:endParaRPr lang="de-CH" dirty="0"/>
          </a:p>
          <a:p>
            <a:endParaRPr lang="de-CH" dirty="0"/>
          </a:p>
        </p:txBody>
      </p:sp>
      <p:sp>
        <p:nvSpPr>
          <p:cNvPr id="4" name="Textplatzhalter 3"/>
          <p:cNvSpPr>
            <a:spLocks noGrp="1"/>
          </p:cNvSpPr>
          <p:nvPr>
            <p:ph type="body" sz="quarter" idx="13"/>
          </p:nvPr>
        </p:nvSpPr>
        <p:spPr/>
        <p:txBody>
          <a:bodyPr/>
          <a:lstStyle/>
          <a:p>
            <a:r>
              <a:rPr lang="de-CH" dirty="0"/>
              <a:t>Haltung </a:t>
            </a:r>
          </a:p>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10</a:t>
            </a:fld>
            <a:endParaRPr lang="de-CH" dirty="0"/>
          </a:p>
        </p:txBody>
      </p:sp>
    </p:spTree>
    <p:extLst>
      <p:ext uri="{BB962C8B-B14F-4D97-AF65-F5344CB8AC3E}">
        <p14:creationId xmlns:p14="http://schemas.microsoft.com/office/powerpoint/2010/main" val="1751618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br>
              <a:rPr lang="de-CH" sz="2800" dirty="0"/>
            </a:br>
            <a:endParaRPr lang="de-CH" sz="2800" dirty="0"/>
          </a:p>
        </p:txBody>
      </p:sp>
      <p:sp>
        <p:nvSpPr>
          <p:cNvPr id="3" name="Inhaltsplatzhalter 2"/>
          <p:cNvSpPr>
            <a:spLocks noGrp="1"/>
          </p:cNvSpPr>
          <p:nvPr>
            <p:ph idx="1"/>
          </p:nvPr>
        </p:nvSpPr>
        <p:spPr/>
        <p:txBody>
          <a:bodyPr/>
          <a:lstStyle/>
          <a:p>
            <a:r>
              <a:rPr lang="de-CH" b="1" dirty="0"/>
              <a:t>Kongruenz/Echtheit </a:t>
            </a:r>
          </a:p>
          <a:p>
            <a:endParaRPr lang="de-CH" sz="1000" b="1" dirty="0"/>
          </a:p>
          <a:p>
            <a:r>
              <a:rPr lang="de-CH" dirty="0"/>
              <a:t>Unter Kongruenz wird die Übereinstimmung mit sich selbst, seinen Gedanken und Gefühlen verstanden, die sich in der nonverbalen und verbalen Kommunikation zeigen </a:t>
            </a:r>
          </a:p>
          <a:p>
            <a:endParaRPr lang="de-CH" sz="1000" b="1" dirty="0"/>
          </a:p>
          <a:p>
            <a:pPr lvl="1"/>
            <a:r>
              <a:rPr lang="de-CH" dirty="0"/>
              <a:t>Echt bleiben, keine Rolle spielen.</a:t>
            </a:r>
          </a:p>
          <a:p>
            <a:pPr lvl="1"/>
            <a:endParaRPr lang="de-CH" sz="1000" dirty="0"/>
          </a:p>
          <a:p>
            <a:pPr lvl="1"/>
            <a:r>
              <a:rPr lang="de-CH" dirty="0"/>
              <a:t>Bewusst wahrnehmen und reflektieren, was das Gegenüber in einem auslöst, angemessene Kommunikation dieser Gefühle.</a:t>
            </a:r>
          </a:p>
          <a:p>
            <a:pPr lvl="1"/>
            <a:endParaRPr lang="de-CH" sz="1000" dirty="0"/>
          </a:p>
          <a:p>
            <a:pPr lvl="1"/>
            <a:r>
              <a:rPr lang="de-CH" dirty="0"/>
              <a:t>Ansprechen von negativen Gefühlen und problematischen Verhaltensweisen</a:t>
            </a:r>
          </a:p>
          <a:p>
            <a:pPr lvl="1"/>
            <a:endParaRPr lang="de-CH" sz="1000" dirty="0"/>
          </a:p>
          <a:p>
            <a:pPr lvl="1"/>
            <a:r>
              <a:rPr lang="de-CH" dirty="0"/>
              <a:t>Das Setzen von Grenzen</a:t>
            </a:r>
          </a:p>
          <a:p>
            <a:r>
              <a:rPr lang="de-CH" sz="1000" dirty="0"/>
              <a:t>(vgl. Rogers 2016, Stimmer 2020, Weinberger 2005)</a:t>
            </a:r>
          </a:p>
          <a:p>
            <a:pPr>
              <a:lnSpc>
                <a:spcPct val="150000"/>
              </a:lnSpc>
            </a:pPr>
            <a:endParaRPr lang="de-CH" dirty="0"/>
          </a:p>
          <a:p>
            <a:endParaRPr lang="de-CH" dirty="0"/>
          </a:p>
        </p:txBody>
      </p:sp>
      <p:sp>
        <p:nvSpPr>
          <p:cNvPr id="4" name="Textplatzhalter 3"/>
          <p:cNvSpPr>
            <a:spLocks noGrp="1"/>
          </p:cNvSpPr>
          <p:nvPr>
            <p:ph type="body" sz="quarter" idx="13"/>
          </p:nvPr>
        </p:nvSpPr>
        <p:spPr/>
        <p:txBody>
          <a:bodyPr/>
          <a:lstStyle/>
          <a:p>
            <a:r>
              <a:rPr lang="de-CH" dirty="0"/>
              <a:t>Haltung </a:t>
            </a:r>
          </a:p>
          <a:p>
            <a:endParaRPr lang="de-CH" dirty="0"/>
          </a:p>
        </p:txBody>
      </p:sp>
      <p:sp>
        <p:nvSpPr>
          <p:cNvPr id="5" name="Fußzeilenplatzhalter 4"/>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16"/>
          </p:nvPr>
        </p:nvSpPr>
        <p:spPr/>
        <p:txBody>
          <a:bodyPr/>
          <a:lstStyle/>
          <a:p>
            <a:fld id="{442AD375-037F-43D0-B059-5172DA06796A}" type="slidenum">
              <a:rPr lang="de-CH" smtClean="0"/>
              <a:pPr/>
              <a:t>11</a:t>
            </a:fld>
            <a:endParaRPr lang="de-CH" dirty="0"/>
          </a:p>
        </p:txBody>
      </p:sp>
    </p:spTree>
    <p:extLst>
      <p:ext uri="{BB962C8B-B14F-4D97-AF65-F5344CB8AC3E}">
        <p14:creationId xmlns:p14="http://schemas.microsoft.com/office/powerpoint/2010/main" val="97134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r>
              <a:rPr lang="de-CH" sz="2800" dirty="0"/>
              <a:t>  </a:t>
            </a:r>
            <a:br>
              <a:rPr lang="de-CH" sz="2800" dirty="0"/>
            </a:br>
            <a:endParaRPr lang="de-CH" sz="2800" dirty="0"/>
          </a:p>
        </p:txBody>
      </p:sp>
      <p:sp>
        <p:nvSpPr>
          <p:cNvPr id="3" name="Inhaltsplatzhalter 2"/>
          <p:cNvSpPr>
            <a:spLocks noGrp="1"/>
          </p:cNvSpPr>
          <p:nvPr>
            <p:ph idx="1"/>
          </p:nvPr>
        </p:nvSpPr>
        <p:spPr/>
        <p:txBody>
          <a:bodyPr/>
          <a:lstStyle/>
          <a:p>
            <a:pPr lvl="0">
              <a:spcBef>
                <a:spcPct val="20000"/>
              </a:spcBef>
            </a:pPr>
            <a:r>
              <a:rPr lang="de-CH" b="1" dirty="0">
                <a:solidFill>
                  <a:prstClr val="black"/>
                </a:solidFill>
                <a:cs typeface="Lucida Sans Unicode" panose="020B0602030504020204" pitchFamily="34" charset="0"/>
              </a:rPr>
              <a:t>Aktiv zuhören</a:t>
            </a:r>
          </a:p>
          <a:p>
            <a:pPr lvl="0">
              <a:spcBef>
                <a:spcPct val="20000"/>
              </a:spcBef>
            </a:pPr>
            <a:endParaRPr lang="de-CH" sz="1000" b="1" dirty="0">
              <a:solidFill>
                <a:prstClr val="black"/>
              </a:solidFill>
              <a:cs typeface="Lucida Sans Unicode" panose="020B0602030504020204" pitchFamily="34" charset="0"/>
            </a:endParaRP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Auf das Gesagte antworten, indem eine Hypothese aufgestellt wird, was das Gegenüber gemeint haben könnte.</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Keine Fragen stellen, sondern eine affirmative (bejahende) Äusserung machen, die keine eigene Meinung enthält.</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Zeigt sich, indem Aussagen wiederholt, zusammengefasst oder Ambivalenzen hervorgehoben werden (einerseits… andererseits…).</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Gebrauch von Metaphern</a:t>
            </a:r>
          </a:p>
          <a:p>
            <a:pPr lvl="0">
              <a:lnSpc>
                <a:spcPct val="150000"/>
              </a:lnSpc>
              <a:spcBef>
                <a:spcPct val="20000"/>
              </a:spcBef>
            </a:pPr>
            <a:endParaRPr lang="de-CH" sz="1000" dirty="0">
              <a:solidFill>
                <a:prstClr val="black"/>
              </a:solidFill>
              <a:cs typeface="Lucida Sans Unicode" panose="020B0602030504020204" pitchFamily="34" charset="0"/>
            </a:endParaRPr>
          </a:p>
          <a:p>
            <a:r>
              <a:rPr lang="de-CH" sz="1000" dirty="0"/>
              <a:t>(vgl. Rogers 2016, Stimmer 2020, Weinberger 2005)</a:t>
            </a:r>
          </a:p>
          <a:p>
            <a:endParaRPr lang="de-CH" dirty="0"/>
          </a:p>
          <a:p>
            <a:endParaRPr lang="de-CH" dirty="0"/>
          </a:p>
        </p:txBody>
      </p:sp>
      <p:sp>
        <p:nvSpPr>
          <p:cNvPr id="4" name="Textplatzhalter 3"/>
          <p:cNvSpPr>
            <a:spLocks noGrp="1"/>
          </p:cNvSpPr>
          <p:nvPr>
            <p:ph type="body" sz="quarter" idx="13"/>
          </p:nvPr>
        </p:nvSpPr>
        <p:spPr/>
        <p:txBody>
          <a:bodyPr/>
          <a:lstStyle/>
          <a:p>
            <a:r>
              <a:rPr lang="de-CH" dirty="0"/>
              <a:t>Methoden und Techniken </a:t>
            </a:r>
          </a:p>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12</a:t>
            </a:fld>
            <a:endParaRPr lang="de-CH" dirty="0"/>
          </a:p>
        </p:txBody>
      </p:sp>
    </p:spTree>
    <p:extLst>
      <p:ext uri="{BB962C8B-B14F-4D97-AF65-F5344CB8AC3E}">
        <p14:creationId xmlns:p14="http://schemas.microsoft.com/office/powerpoint/2010/main" val="122680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br>
              <a:rPr lang="de-CH" sz="2800" dirty="0"/>
            </a:br>
            <a:endParaRPr lang="de-CH" sz="2800" dirty="0"/>
          </a:p>
        </p:txBody>
      </p:sp>
      <p:sp>
        <p:nvSpPr>
          <p:cNvPr id="3" name="Inhaltsplatzhalter 2"/>
          <p:cNvSpPr>
            <a:spLocks noGrp="1"/>
          </p:cNvSpPr>
          <p:nvPr>
            <p:ph idx="1"/>
          </p:nvPr>
        </p:nvSpPr>
        <p:spPr/>
        <p:txBody>
          <a:bodyPr/>
          <a:lstStyle/>
          <a:p>
            <a:pPr lvl="0">
              <a:lnSpc>
                <a:spcPct val="150000"/>
              </a:lnSpc>
              <a:spcBef>
                <a:spcPts val="0"/>
              </a:spcBef>
              <a:spcAft>
                <a:spcPts val="0"/>
              </a:spcAft>
            </a:pPr>
            <a:r>
              <a:rPr lang="de-CH" b="1" dirty="0">
                <a:solidFill>
                  <a:prstClr val="black"/>
                </a:solidFill>
                <a:cs typeface="Lucida Sans Unicode" panose="020B0602030504020204" pitchFamily="34" charset="0"/>
              </a:rPr>
              <a:t>Offene Fragen</a:t>
            </a:r>
          </a:p>
          <a:p>
            <a:pPr lvl="0">
              <a:lnSpc>
                <a:spcPct val="150000"/>
              </a:lnSpc>
              <a:spcBef>
                <a:spcPts val="0"/>
              </a:spcBef>
              <a:spcAft>
                <a:spcPts val="0"/>
              </a:spcAft>
            </a:pPr>
            <a:endParaRPr lang="de-CH" sz="1000" b="1" dirty="0">
              <a:solidFill>
                <a:prstClr val="black"/>
              </a:solidFill>
              <a:cs typeface="Lucida Sans Unicode" panose="020B0602030504020204" pitchFamily="34" charset="0"/>
            </a:endParaRPr>
          </a:p>
          <a:p>
            <a:pPr marL="285750" lvl="0" indent="-285750">
              <a:lnSpc>
                <a:spcPct val="150000"/>
              </a:lnSpc>
              <a:spcBef>
                <a:spcPts val="0"/>
              </a:spcBef>
              <a:spcAft>
                <a:spcPts val="0"/>
              </a:spcAft>
              <a:buFont typeface="Symbol" panose="05050102010706020507" pitchFamily="18" charset="2"/>
              <a:buChar char="-"/>
            </a:pPr>
            <a:r>
              <a:rPr lang="de-CH" dirty="0">
                <a:solidFill>
                  <a:prstClr val="black"/>
                </a:solidFill>
                <a:cs typeface="Lucida Sans Unicode" panose="020B0602030504020204" pitchFamily="34" charset="0"/>
              </a:rPr>
              <a:t>Schaffen eine Atmosphäre des Vertrauens und der Akzeptanz, können den Kontext erklären.</a:t>
            </a:r>
          </a:p>
          <a:p>
            <a:pPr marL="285750" lvl="0" indent="-28575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Geben </a:t>
            </a:r>
            <a:r>
              <a:rPr lang="de-CH" dirty="0" err="1">
                <a:solidFill>
                  <a:prstClr val="black"/>
                </a:solidFill>
                <a:cs typeface="Lucida Sans Unicode" panose="020B0602030504020204" pitchFamily="34" charset="0"/>
              </a:rPr>
              <a:t>dem:der</a:t>
            </a:r>
            <a:r>
              <a:rPr lang="de-CH" dirty="0">
                <a:solidFill>
                  <a:prstClr val="black"/>
                </a:solidFill>
                <a:cs typeface="Lucida Sans Unicode" panose="020B0602030504020204" pitchFamily="34" charset="0"/>
              </a:rPr>
              <a:t> </a:t>
            </a:r>
            <a:r>
              <a:rPr lang="de-CH" dirty="0" err="1">
                <a:solidFill>
                  <a:prstClr val="black"/>
                </a:solidFill>
                <a:cs typeface="Lucida Sans Unicode" panose="020B0602030504020204" pitchFamily="34" charset="0"/>
              </a:rPr>
              <a:t>Klient:in</a:t>
            </a:r>
            <a:r>
              <a:rPr lang="de-CH" dirty="0">
                <a:solidFill>
                  <a:prstClr val="black"/>
                </a:solidFill>
                <a:cs typeface="Lucida Sans Unicode" panose="020B0602030504020204" pitchFamily="34" charset="0"/>
              </a:rPr>
              <a:t> Raum</a:t>
            </a:r>
          </a:p>
          <a:p>
            <a:pPr marL="285750" lvl="0" indent="-28575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Sind Türöffner</a:t>
            </a:r>
          </a:p>
          <a:p>
            <a:pPr marL="285750" lvl="0" indent="-28575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Offene Fragen können nicht mit «ja» oder «nein» beantwortet werden.</a:t>
            </a:r>
          </a:p>
          <a:p>
            <a:pPr marL="285750" lvl="0" indent="-28575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Offene Fragen ermöglichen das Erkennen von Ambivalenzen und dienen der motivationalen Klärung.</a:t>
            </a:r>
          </a:p>
          <a:p>
            <a:r>
              <a:rPr lang="de-CH" sz="1000" dirty="0"/>
              <a:t>(vgl. Bamberger 2022, Rogers 2016, Stimmer, 2020, Weinberger 2005)</a:t>
            </a:r>
          </a:p>
          <a:p>
            <a:endParaRPr lang="de-CH" dirty="0"/>
          </a:p>
        </p:txBody>
      </p:sp>
      <p:sp>
        <p:nvSpPr>
          <p:cNvPr id="4" name="Textplatzhalter 3"/>
          <p:cNvSpPr>
            <a:spLocks noGrp="1"/>
          </p:cNvSpPr>
          <p:nvPr>
            <p:ph type="body" sz="quarter" idx="13"/>
          </p:nvPr>
        </p:nvSpPr>
        <p:spPr/>
        <p:txBody>
          <a:bodyPr/>
          <a:lstStyle/>
          <a:p>
            <a:r>
              <a:rPr lang="de-CH" dirty="0"/>
              <a:t>Methoden und Techniken </a:t>
            </a:r>
          </a:p>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13</a:t>
            </a:fld>
            <a:endParaRPr lang="de-CH" dirty="0"/>
          </a:p>
        </p:txBody>
      </p:sp>
    </p:spTree>
    <p:extLst>
      <p:ext uri="{BB962C8B-B14F-4D97-AF65-F5344CB8AC3E}">
        <p14:creationId xmlns:p14="http://schemas.microsoft.com/office/powerpoint/2010/main" val="2581824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br>
              <a:rPr lang="de-CH" sz="2800" dirty="0"/>
            </a:br>
            <a:endParaRPr lang="de-CH" sz="2800" dirty="0"/>
          </a:p>
        </p:txBody>
      </p:sp>
      <p:sp>
        <p:nvSpPr>
          <p:cNvPr id="3" name="Inhaltsplatzhalter 2"/>
          <p:cNvSpPr>
            <a:spLocks noGrp="1"/>
          </p:cNvSpPr>
          <p:nvPr>
            <p:ph idx="1"/>
          </p:nvPr>
        </p:nvSpPr>
        <p:spPr/>
        <p:txBody>
          <a:bodyPr/>
          <a:lstStyle/>
          <a:p>
            <a:pPr lvl="0">
              <a:lnSpc>
                <a:spcPct val="150000"/>
              </a:lnSpc>
              <a:spcBef>
                <a:spcPts val="0"/>
              </a:spcBef>
              <a:spcAft>
                <a:spcPts val="0"/>
              </a:spcAft>
            </a:pPr>
            <a:r>
              <a:rPr lang="de-CH" b="1" dirty="0">
                <a:solidFill>
                  <a:prstClr val="black"/>
                </a:solidFill>
                <a:cs typeface="Lucida Sans Unicode" panose="020B0602030504020204" pitchFamily="34" charset="0"/>
              </a:rPr>
              <a:t>Zusammenfassen</a:t>
            </a:r>
          </a:p>
          <a:p>
            <a:pPr lvl="0">
              <a:lnSpc>
                <a:spcPct val="150000"/>
              </a:lnSpc>
              <a:spcBef>
                <a:spcPts val="0"/>
              </a:spcBef>
              <a:spcAft>
                <a:spcPts val="0"/>
              </a:spcAft>
            </a:pPr>
            <a:endParaRPr lang="de-CH" sz="1000" b="1" dirty="0">
              <a:solidFill>
                <a:prstClr val="black"/>
              </a:solidFill>
              <a:cs typeface="Lucida Sans Unicode" panose="020B0602030504020204" pitchFamily="34" charset="0"/>
            </a:endParaRPr>
          </a:p>
          <a:p>
            <a:pPr marL="342900" lvl="0" indent="-342900">
              <a:lnSpc>
                <a:spcPct val="150000"/>
              </a:lnSpc>
              <a:spcBef>
                <a:spcPts val="0"/>
              </a:spcBef>
              <a:spcAft>
                <a:spcPts val="0"/>
              </a:spcAft>
              <a:buFont typeface="Symbol" panose="05050102010706020507" pitchFamily="18" charset="2"/>
              <a:buChar char="-"/>
            </a:pPr>
            <a:r>
              <a:rPr lang="de-CH" dirty="0">
                <a:solidFill>
                  <a:prstClr val="black"/>
                </a:solidFill>
                <a:cs typeface="Lucida Sans Unicode" panose="020B0602030504020204" pitchFamily="34" charset="0"/>
              </a:rPr>
              <a:t>Verknüpft bis jetzt gemachte Aussagen.</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Bestätigt, dass der Zuhörer zugehört hat.</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Erlaubt dem Gegenüber, sich selbst noch einmal zu hören.</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Ermöglicht das Erkennen von Ambivalenz.</a:t>
            </a:r>
          </a:p>
          <a:p>
            <a:pPr marL="342900" lvl="0" indent="-342900">
              <a:lnSpc>
                <a:spcPct val="150000"/>
              </a:lnSpc>
              <a:spcBef>
                <a:spcPct val="20000"/>
              </a:spcBef>
              <a:buFont typeface="Symbol" panose="05050102010706020507" pitchFamily="18" charset="2"/>
              <a:buChar char="-"/>
            </a:pPr>
            <a:r>
              <a:rPr lang="de-CH" dirty="0">
                <a:solidFill>
                  <a:prstClr val="black"/>
                </a:solidFill>
                <a:cs typeface="Lucida Sans Unicode" panose="020B0602030504020204" pitchFamily="34" charset="0"/>
              </a:rPr>
              <a:t>Ermöglicht die Entwicklung neuer Strategien.</a:t>
            </a:r>
          </a:p>
          <a:p>
            <a:endParaRPr lang="de-CH" dirty="0"/>
          </a:p>
          <a:p>
            <a:endParaRPr lang="de-CH" dirty="0"/>
          </a:p>
          <a:p>
            <a:r>
              <a:rPr lang="de-CH" sz="1000" dirty="0"/>
              <a:t>(vgl. Bamberger 2022, Rogers 2016, Stimmer, 2020, Weinberger 2005)</a:t>
            </a:r>
          </a:p>
          <a:p>
            <a:endParaRPr lang="de-CH" dirty="0"/>
          </a:p>
        </p:txBody>
      </p:sp>
      <p:sp>
        <p:nvSpPr>
          <p:cNvPr id="4" name="Textplatzhalter 3"/>
          <p:cNvSpPr>
            <a:spLocks noGrp="1"/>
          </p:cNvSpPr>
          <p:nvPr>
            <p:ph type="body" sz="quarter" idx="13"/>
          </p:nvPr>
        </p:nvSpPr>
        <p:spPr/>
        <p:txBody>
          <a:bodyPr/>
          <a:lstStyle/>
          <a:p>
            <a:r>
              <a:rPr lang="de-CH" dirty="0"/>
              <a:t>Methoden und Techniken </a:t>
            </a:r>
          </a:p>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14</a:t>
            </a:fld>
            <a:endParaRPr lang="de-CH" dirty="0"/>
          </a:p>
        </p:txBody>
      </p:sp>
    </p:spTree>
    <p:extLst>
      <p:ext uri="{BB962C8B-B14F-4D97-AF65-F5344CB8AC3E}">
        <p14:creationId xmlns:p14="http://schemas.microsoft.com/office/powerpoint/2010/main" val="309082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marL="0" lvl="1" indent="0">
              <a:buNone/>
            </a:pPr>
            <a:endParaRPr lang="de-CH" dirty="0"/>
          </a:p>
          <a:p>
            <a:pPr marL="0" lvl="1" indent="0">
              <a:buNone/>
            </a:pPr>
            <a:endParaRPr lang="de-CH" dirty="0"/>
          </a:p>
          <a:p>
            <a:pPr marL="0" lvl="1" indent="0">
              <a:buNone/>
            </a:pPr>
            <a:endParaRPr lang="de-CH" dirty="0"/>
          </a:p>
          <a:p>
            <a:pPr marL="0" lvl="1" indent="0">
              <a:buNone/>
            </a:pPr>
            <a:endParaRPr lang="de-CH"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r>
              <a:rPr lang="de-CH" sz="1000" dirty="0"/>
              <a:t>(vgl. </a:t>
            </a:r>
            <a:r>
              <a:rPr lang="de-CH" sz="1000" dirty="0" err="1"/>
              <a:t>Widulle</a:t>
            </a:r>
            <a:r>
              <a:rPr lang="de-CH" sz="1000" dirty="0"/>
              <a:t> 2010: 76ff).</a:t>
            </a:r>
          </a:p>
          <a:p>
            <a:r>
              <a:rPr lang="de-CH" dirty="0"/>
              <a:t> </a:t>
            </a:r>
          </a:p>
          <a:p>
            <a:endParaRPr lang="de-CH" dirty="0"/>
          </a:p>
        </p:txBody>
      </p:sp>
      <p:sp>
        <p:nvSpPr>
          <p:cNvPr id="4" name="Textplatzhalter 3"/>
          <p:cNvSpPr>
            <a:spLocks noGrp="1"/>
          </p:cNvSpPr>
          <p:nvPr>
            <p:ph type="body" sz="quarter" idx="13"/>
          </p:nvPr>
        </p:nvSpPr>
        <p:spPr/>
        <p:txBody>
          <a:bodyPr/>
          <a:lstStyle/>
          <a:p>
            <a:r>
              <a:rPr lang="de-CH" dirty="0"/>
              <a:t>Methoden und Techniken: Ich-Botschaften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15</a:t>
            </a:fld>
            <a:endParaRPr lang="de-CH" dirty="0"/>
          </a:p>
        </p:txBody>
      </p:sp>
      <p:graphicFrame>
        <p:nvGraphicFramePr>
          <p:cNvPr id="7" name="Tabelle 6"/>
          <p:cNvGraphicFramePr>
            <a:graphicFrameLocks noGrp="1"/>
          </p:cNvGraphicFramePr>
          <p:nvPr>
            <p:extLst>
              <p:ext uri="{D42A27DB-BD31-4B8C-83A1-F6EECF244321}">
                <p14:modId xmlns:p14="http://schemas.microsoft.com/office/powerpoint/2010/main" val="2437011092"/>
              </p:ext>
            </p:extLst>
          </p:nvPr>
        </p:nvGraphicFramePr>
        <p:xfrm>
          <a:off x="450000" y="1484783"/>
          <a:ext cx="8442480" cy="4937760"/>
        </p:xfrm>
        <a:graphic>
          <a:graphicData uri="http://schemas.openxmlformats.org/drawingml/2006/table">
            <a:tbl>
              <a:tblPr firstRow="1" bandRow="1">
                <a:tableStyleId>{3B4B98B0-60AC-42C2-AFA5-B58CD77FA1E5}</a:tableStyleId>
              </a:tblPr>
              <a:tblGrid>
                <a:gridCol w="2448233">
                  <a:extLst>
                    <a:ext uri="{9D8B030D-6E8A-4147-A177-3AD203B41FA5}">
                      <a16:colId xmlns:a16="http://schemas.microsoft.com/office/drawing/2014/main" val="2114064070"/>
                    </a:ext>
                  </a:extLst>
                </a:gridCol>
                <a:gridCol w="5994247">
                  <a:extLst>
                    <a:ext uri="{9D8B030D-6E8A-4147-A177-3AD203B41FA5}">
                      <a16:colId xmlns:a16="http://schemas.microsoft.com/office/drawing/2014/main" val="2544697899"/>
                    </a:ext>
                  </a:extLst>
                </a:gridCol>
              </a:tblGrid>
              <a:tr h="504056">
                <a:tc>
                  <a:txBody>
                    <a:bodyPr/>
                    <a:lstStyle/>
                    <a:p>
                      <a:r>
                        <a:rPr lang="de-CH" dirty="0"/>
                        <a:t>WWW-Formel</a:t>
                      </a:r>
                      <a:endParaRPr lang="de-CH" b="1" dirty="0"/>
                    </a:p>
                  </a:txBody>
                  <a:tcPr/>
                </a:tc>
                <a:tc>
                  <a:txBody>
                    <a:bodyPr/>
                    <a:lstStyle/>
                    <a:p>
                      <a:r>
                        <a:rPr lang="de-CH" dirty="0"/>
                        <a:t>Beschreibung</a:t>
                      </a:r>
                    </a:p>
                    <a:p>
                      <a:r>
                        <a:rPr lang="de-CH" dirty="0"/>
                        <a:t>Beispiel</a:t>
                      </a:r>
                      <a:endParaRPr lang="de-CH" b="1" dirty="0"/>
                    </a:p>
                  </a:txBody>
                  <a:tcPr/>
                </a:tc>
                <a:extLst>
                  <a:ext uri="{0D108BD9-81ED-4DB2-BD59-A6C34878D82A}">
                    <a16:rowId xmlns:a16="http://schemas.microsoft.com/office/drawing/2014/main" val="1728277459"/>
                  </a:ext>
                </a:extLst>
              </a:tr>
              <a:tr h="2168233">
                <a:tc>
                  <a:txBody>
                    <a:bodyPr/>
                    <a:lstStyle/>
                    <a:p>
                      <a:r>
                        <a:rPr lang="de-CH" b="1" dirty="0"/>
                        <a:t>Wahrnehmung</a:t>
                      </a:r>
                    </a:p>
                  </a:txBody>
                  <a:tcPr/>
                </a:tc>
                <a:tc>
                  <a:txBody>
                    <a:bodyPr/>
                    <a:lstStyle/>
                    <a:p>
                      <a:r>
                        <a:rPr lang="de-CH" b="1" dirty="0"/>
                        <a:t>Beschreibung</a:t>
                      </a:r>
                      <a:r>
                        <a:rPr lang="de-CH" b="1" baseline="0" dirty="0"/>
                        <a:t> ohne Bewertung</a:t>
                      </a:r>
                    </a:p>
                    <a:p>
                      <a:r>
                        <a:rPr lang="de-CH" baseline="0" dirty="0"/>
                        <a:t>Wichtig, ist es auf der Beschreibungs- und Beobachtungsebene zu bleiben und nicht zu erklären oder zu bewerten.</a:t>
                      </a:r>
                    </a:p>
                    <a:p>
                      <a:r>
                        <a:rPr lang="de-CH" i="1" baseline="0" dirty="0"/>
                        <a:t>Beispiele:</a:t>
                      </a:r>
                    </a:p>
                    <a:p>
                      <a:r>
                        <a:rPr lang="de-CH" b="1" baseline="0" dirty="0"/>
                        <a:t>Ich nehme wahr,….</a:t>
                      </a:r>
                    </a:p>
                    <a:p>
                      <a:r>
                        <a:rPr lang="de-CH" b="1" baseline="0" dirty="0"/>
                        <a:t>Ich sehe, dass…</a:t>
                      </a:r>
                    </a:p>
                    <a:p>
                      <a:r>
                        <a:rPr lang="de-CH" b="1" baseline="0" dirty="0"/>
                        <a:t>Mir fällt auf, das….</a:t>
                      </a:r>
                    </a:p>
                    <a:p>
                      <a:endParaRPr lang="de-CH" dirty="0"/>
                    </a:p>
                  </a:txBody>
                  <a:tcPr/>
                </a:tc>
                <a:extLst>
                  <a:ext uri="{0D108BD9-81ED-4DB2-BD59-A6C34878D82A}">
                    <a16:rowId xmlns:a16="http://schemas.microsoft.com/office/drawing/2014/main" val="4218710597"/>
                  </a:ext>
                </a:extLst>
              </a:tr>
              <a:tr h="1152128">
                <a:tc>
                  <a:txBody>
                    <a:bodyPr/>
                    <a:lstStyle/>
                    <a:p>
                      <a:r>
                        <a:rPr lang="de-CH" b="1" dirty="0"/>
                        <a:t>Wirkung</a:t>
                      </a:r>
                    </a:p>
                  </a:txBody>
                  <a:tcPr/>
                </a:tc>
                <a:tc>
                  <a:txBody>
                    <a:bodyPr/>
                    <a:lstStyle/>
                    <a:p>
                      <a:r>
                        <a:rPr lang="de-CH" b="1" dirty="0"/>
                        <a:t>Gefühle und Bedürfnisse zum Ausdruck</a:t>
                      </a:r>
                      <a:r>
                        <a:rPr lang="de-CH" b="1" baseline="0" dirty="0"/>
                        <a:t> bringen</a:t>
                      </a:r>
                    </a:p>
                    <a:p>
                      <a:r>
                        <a:rPr lang="de-CH" b="0" i="1" baseline="0" dirty="0"/>
                        <a:t>Beispiele:</a:t>
                      </a:r>
                    </a:p>
                    <a:p>
                      <a:r>
                        <a:rPr lang="de-CH" b="1" baseline="0" dirty="0"/>
                        <a:t>Das verursacht bei mir,….</a:t>
                      </a:r>
                    </a:p>
                    <a:p>
                      <a:r>
                        <a:rPr lang="de-CH" b="1" baseline="0" dirty="0"/>
                        <a:t>Irgendwie wirkt es auf mich,…</a:t>
                      </a:r>
                    </a:p>
                    <a:p>
                      <a:r>
                        <a:rPr lang="de-CH" b="1" baseline="0" dirty="0"/>
                        <a:t>Ich finde es irritierend,….</a:t>
                      </a:r>
                    </a:p>
                    <a:p>
                      <a:endParaRPr lang="de-CH" dirty="0"/>
                    </a:p>
                  </a:txBody>
                  <a:tcPr/>
                </a:tc>
                <a:extLst>
                  <a:ext uri="{0D108BD9-81ED-4DB2-BD59-A6C34878D82A}">
                    <a16:rowId xmlns:a16="http://schemas.microsoft.com/office/drawing/2014/main" val="206219771"/>
                  </a:ext>
                </a:extLst>
              </a:tr>
            </a:tbl>
          </a:graphicData>
        </a:graphic>
      </p:graphicFrame>
    </p:spTree>
    <p:extLst>
      <p:ext uri="{BB962C8B-B14F-4D97-AF65-F5344CB8AC3E}">
        <p14:creationId xmlns:p14="http://schemas.microsoft.com/office/powerpoint/2010/main" val="2843138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a:xfrm>
            <a:off x="450000" y="1512990"/>
            <a:ext cx="8255000" cy="4292274"/>
          </a:xfrm>
        </p:spPr>
        <p:txBody>
          <a:bodyPr/>
          <a:lstStyle/>
          <a:p>
            <a:pPr marL="0" lvl="1" indent="0">
              <a:buNone/>
            </a:pPr>
            <a:endParaRPr lang="de-CH" dirty="0"/>
          </a:p>
          <a:p>
            <a:pPr marL="0" lvl="1" indent="0">
              <a:buNone/>
            </a:pPr>
            <a:endParaRPr lang="de-CH" dirty="0"/>
          </a:p>
          <a:p>
            <a:pPr marL="0" lvl="1" indent="0">
              <a:buNone/>
            </a:pPr>
            <a:endParaRPr lang="de-CH" dirty="0"/>
          </a:p>
          <a:p>
            <a:pPr marL="0" lvl="1" indent="0">
              <a:buNone/>
            </a:pPr>
            <a:endParaRPr lang="de-CH"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endParaRPr lang="de-CH" sz="1000" dirty="0"/>
          </a:p>
          <a:p>
            <a:pPr marL="0" lvl="1" indent="0">
              <a:buNone/>
            </a:pPr>
            <a:r>
              <a:rPr lang="de-CH" sz="1000" dirty="0"/>
              <a:t>(vgl. </a:t>
            </a:r>
            <a:r>
              <a:rPr lang="de-CH" sz="1000" dirty="0" err="1"/>
              <a:t>Widulle</a:t>
            </a:r>
            <a:r>
              <a:rPr lang="de-CH" sz="1000" dirty="0"/>
              <a:t> 2010: 76ff).</a:t>
            </a:r>
          </a:p>
          <a:p>
            <a:r>
              <a:rPr lang="de-CH" dirty="0"/>
              <a:t> </a:t>
            </a:r>
          </a:p>
          <a:p>
            <a:endParaRPr lang="de-CH" dirty="0"/>
          </a:p>
        </p:txBody>
      </p:sp>
      <p:sp>
        <p:nvSpPr>
          <p:cNvPr id="4" name="Textplatzhalter 3"/>
          <p:cNvSpPr>
            <a:spLocks noGrp="1"/>
          </p:cNvSpPr>
          <p:nvPr>
            <p:ph type="body" sz="quarter" idx="13"/>
          </p:nvPr>
        </p:nvSpPr>
        <p:spPr/>
        <p:txBody>
          <a:bodyPr/>
          <a:lstStyle/>
          <a:p>
            <a:r>
              <a:rPr lang="de-CH" dirty="0"/>
              <a:t>Methoden und Techniken: Ich-Botschaften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16</a:t>
            </a:fld>
            <a:endParaRPr lang="de-CH" dirty="0"/>
          </a:p>
        </p:txBody>
      </p:sp>
      <p:graphicFrame>
        <p:nvGraphicFramePr>
          <p:cNvPr id="7" name="Tabelle 6"/>
          <p:cNvGraphicFramePr>
            <a:graphicFrameLocks noGrp="1"/>
          </p:cNvGraphicFramePr>
          <p:nvPr>
            <p:extLst>
              <p:ext uri="{D42A27DB-BD31-4B8C-83A1-F6EECF244321}">
                <p14:modId xmlns:p14="http://schemas.microsoft.com/office/powerpoint/2010/main" val="3395656493"/>
              </p:ext>
            </p:extLst>
          </p:nvPr>
        </p:nvGraphicFramePr>
        <p:xfrm>
          <a:off x="450000" y="1484783"/>
          <a:ext cx="8442480" cy="2926080"/>
        </p:xfrm>
        <a:graphic>
          <a:graphicData uri="http://schemas.openxmlformats.org/drawingml/2006/table">
            <a:tbl>
              <a:tblPr firstRow="1" bandRow="1">
                <a:tableStyleId>{3B4B98B0-60AC-42C2-AFA5-B58CD77FA1E5}</a:tableStyleId>
              </a:tblPr>
              <a:tblGrid>
                <a:gridCol w="2448233">
                  <a:extLst>
                    <a:ext uri="{9D8B030D-6E8A-4147-A177-3AD203B41FA5}">
                      <a16:colId xmlns:a16="http://schemas.microsoft.com/office/drawing/2014/main" val="2114064070"/>
                    </a:ext>
                  </a:extLst>
                </a:gridCol>
                <a:gridCol w="5994247">
                  <a:extLst>
                    <a:ext uri="{9D8B030D-6E8A-4147-A177-3AD203B41FA5}">
                      <a16:colId xmlns:a16="http://schemas.microsoft.com/office/drawing/2014/main" val="2544697899"/>
                    </a:ext>
                  </a:extLst>
                </a:gridCol>
              </a:tblGrid>
              <a:tr h="504056">
                <a:tc>
                  <a:txBody>
                    <a:bodyPr/>
                    <a:lstStyle/>
                    <a:p>
                      <a:r>
                        <a:rPr lang="de-CH" dirty="0"/>
                        <a:t>WWW-Formel</a:t>
                      </a:r>
                      <a:endParaRPr lang="de-CH" b="1" dirty="0"/>
                    </a:p>
                  </a:txBody>
                  <a:tcPr/>
                </a:tc>
                <a:tc>
                  <a:txBody>
                    <a:bodyPr/>
                    <a:lstStyle/>
                    <a:p>
                      <a:r>
                        <a:rPr lang="de-CH" dirty="0"/>
                        <a:t>Beschreibung</a:t>
                      </a:r>
                    </a:p>
                    <a:p>
                      <a:r>
                        <a:rPr lang="de-CH" dirty="0"/>
                        <a:t>Beispiel</a:t>
                      </a:r>
                      <a:endParaRPr lang="de-CH" b="1" dirty="0"/>
                    </a:p>
                  </a:txBody>
                  <a:tcPr/>
                </a:tc>
                <a:extLst>
                  <a:ext uri="{0D108BD9-81ED-4DB2-BD59-A6C34878D82A}">
                    <a16:rowId xmlns:a16="http://schemas.microsoft.com/office/drawing/2014/main" val="1728277459"/>
                  </a:ext>
                </a:extLst>
              </a:tr>
              <a:tr h="2016225">
                <a:tc>
                  <a:txBody>
                    <a:bodyPr/>
                    <a:lstStyle/>
                    <a:p>
                      <a:r>
                        <a:rPr lang="de-CH" b="1" dirty="0"/>
                        <a:t>Wunsch</a:t>
                      </a:r>
                    </a:p>
                  </a:txBody>
                  <a:tcPr/>
                </a:tc>
                <a:tc>
                  <a:txBody>
                    <a:bodyPr/>
                    <a:lstStyle/>
                    <a:p>
                      <a:r>
                        <a:rPr lang="de-CH" b="1" dirty="0"/>
                        <a:t>Vorschlag für eine zukünftige Interaktion/Ziel</a:t>
                      </a:r>
                      <a:endParaRPr lang="de-CH" b="1" baseline="0" dirty="0"/>
                    </a:p>
                    <a:p>
                      <a:r>
                        <a:rPr lang="de-CH" baseline="0" dirty="0"/>
                        <a:t>Eine Bitte ist keine Aufforderung. Wichtig ist es, einfache und erfüllbare Wünsche zu formulieren </a:t>
                      </a:r>
                    </a:p>
                    <a:p>
                      <a:r>
                        <a:rPr lang="de-CH" i="1" baseline="0" dirty="0"/>
                        <a:t>Beispiele:</a:t>
                      </a:r>
                    </a:p>
                    <a:p>
                      <a:r>
                        <a:rPr lang="de-CH" b="1" baseline="0" dirty="0"/>
                        <a:t>Ich würde mir für die Zukunft wünschen,…</a:t>
                      </a:r>
                    </a:p>
                    <a:p>
                      <a:r>
                        <a:rPr lang="de-CH" b="1" baseline="0" dirty="0"/>
                        <a:t>Ich bitte Sie, mir zu sagen, ob sie….</a:t>
                      </a:r>
                    </a:p>
                    <a:p>
                      <a:r>
                        <a:rPr lang="de-CH" b="1" baseline="0" dirty="0"/>
                        <a:t>Mir wäre es recht, wenn wir uns auf…. einigen könnten…</a:t>
                      </a:r>
                    </a:p>
                    <a:p>
                      <a:endParaRPr lang="de-CH" dirty="0"/>
                    </a:p>
                  </a:txBody>
                  <a:tcPr/>
                </a:tc>
                <a:extLst>
                  <a:ext uri="{0D108BD9-81ED-4DB2-BD59-A6C34878D82A}">
                    <a16:rowId xmlns:a16="http://schemas.microsoft.com/office/drawing/2014/main" val="4218710597"/>
                  </a:ext>
                </a:extLst>
              </a:tr>
            </a:tbl>
          </a:graphicData>
        </a:graphic>
      </p:graphicFrame>
    </p:spTree>
    <p:extLst>
      <p:ext uri="{BB962C8B-B14F-4D97-AF65-F5344CB8AC3E}">
        <p14:creationId xmlns:p14="http://schemas.microsoft.com/office/powerpoint/2010/main" val="2761402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524" y="1604458"/>
            <a:ext cx="8429995" cy="4475357"/>
          </a:xfrm>
          <a:prstGeom prst="rect">
            <a:avLst/>
          </a:prstGeom>
        </p:spPr>
      </p:pic>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a:xfrm>
            <a:off x="450000" y="1346444"/>
            <a:ext cx="8255000" cy="4940346"/>
          </a:xfrm>
        </p:spPr>
        <p:txBody>
          <a:bodyPr/>
          <a:lstStyle/>
          <a:p>
            <a:pPr marL="0" lvl="1" indent="0">
              <a:buNone/>
            </a:pPr>
            <a:endParaRPr lang="de-CH" sz="200" i="1" dirty="0"/>
          </a:p>
          <a:p>
            <a:pPr marL="0" lvl="1" indent="0">
              <a:buNone/>
            </a:pPr>
            <a:endParaRPr lang="de-CH" i="1" dirty="0"/>
          </a:p>
          <a:p>
            <a:pPr marL="0" lvl="1" indent="0">
              <a:buNone/>
            </a:pPr>
            <a:endParaRPr lang="de-CH" sz="1000" i="1" dirty="0"/>
          </a:p>
          <a:p>
            <a:pPr lvl="1"/>
            <a:endParaRPr lang="de-CH" b="1" i="1" dirty="0"/>
          </a:p>
          <a:p>
            <a:pPr lvl="1"/>
            <a:endParaRPr lang="de-CH" dirty="0"/>
          </a:p>
          <a:p>
            <a:pPr lvl="1"/>
            <a:endParaRPr lang="de-CH" dirty="0"/>
          </a:p>
          <a:p>
            <a:pPr lvl="1"/>
            <a:endParaRPr lang="de-CH" dirty="0"/>
          </a:p>
          <a:p>
            <a:pPr lvl="1"/>
            <a:endParaRPr lang="de-CH" dirty="0"/>
          </a:p>
          <a:p>
            <a:pPr lvl="1"/>
            <a:endParaRPr lang="de-CH" dirty="0"/>
          </a:p>
          <a:p>
            <a:pPr lvl="1"/>
            <a:endParaRPr lang="de-CH" dirty="0"/>
          </a:p>
          <a:p>
            <a:pPr lvl="1"/>
            <a:endParaRPr lang="de-CH" dirty="0"/>
          </a:p>
          <a:p>
            <a:endParaRPr lang="de-CH" dirty="0"/>
          </a:p>
          <a:p>
            <a:endParaRPr lang="de-CH" sz="1000" dirty="0"/>
          </a:p>
          <a:p>
            <a:endParaRPr lang="de-CH" sz="1000" dirty="0"/>
          </a:p>
          <a:p>
            <a:endParaRPr lang="de-CH" sz="1000" dirty="0"/>
          </a:p>
          <a:p>
            <a:r>
              <a:rPr lang="de-CH" sz="1000" dirty="0"/>
              <a:t>(vgl. Kapitel 6.3.4 und </a:t>
            </a:r>
            <a:r>
              <a:rPr lang="de-CH" sz="1000" dirty="0" err="1"/>
              <a:t>Widulle</a:t>
            </a:r>
            <a:r>
              <a:rPr lang="de-CH" sz="1000" dirty="0"/>
              <a:t> 2010: 39, </a:t>
            </a:r>
            <a:r>
              <a:rPr lang="de-CH" sz="1000" dirty="0" err="1"/>
              <a:t>Benien</a:t>
            </a:r>
            <a:r>
              <a:rPr lang="de-CH" sz="1000" dirty="0"/>
              <a:t> 2003: 16)</a:t>
            </a:r>
          </a:p>
          <a:p>
            <a:r>
              <a:rPr lang="de-CH" dirty="0"/>
              <a:t> </a:t>
            </a:r>
          </a:p>
          <a:p>
            <a:endParaRPr lang="de-CH" dirty="0"/>
          </a:p>
        </p:txBody>
      </p:sp>
      <p:sp>
        <p:nvSpPr>
          <p:cNvPr id="4" name="Textplatzhalter 3"/>
          <p:cNvSpPr>
            <a:spLocks noGrp="1"/>
          </p:cNvSpPr>
          <p:nvPr>
            <p:ph type="body" sz="quarter" idx="13"/>
          </p:nvPr>
        </p:nvSpPr>
        <p:spPr/>
        <p:txBody>
          <a:bodyPr/>
          <a:lstStyle/>
          <a:p>
            <a:r>
              <a:rPr lang="de-CH" dirty="0"/>
              <a:t>Einflussfaktoren </a:t>
            </a:r>
          </a:p>
        </p:txBody>
      </p:sp>
      <p:sp>
        <p:nvSpPr>
          <p:cNvPr id="5" name="Fußzeilenplatzhalter 4"/>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16"/>
          </p:nvPr>
        </p:nvSpPr>
        <p:spPr/>
        <p:txBody>
          <a:bodyPr/>
          <a:lstStyle/>
          <a:p>
            <a:fld id="{442AD375-037F-43D0-B059-5172DA06796A}" type="slidenum">
              <a:rPr lang="de-CH" smtClean="0"/>
              <a:pPr/>
              <a:t>17</a:t>
            </a:fld>
            <a:endParaRPr lang="de-CH" dirty="0"/>
          </a:p>
        </p:txBody>
      </p:sp>
      <mc:AlternateContent xmlns:mc="http://schemas.openxmlformats.org/markup-compatibility/2006" xmlns:p14="http://schemas.microsoft.com/office/powerpoint/2010/main">
        <mc:Choice Requires="p14">
          <p:contentPart p14:bwMode="auto" r:id="rId4">
            <p14:nvContentPartPr>
              <p14:cNvPr id="8" name="Freihand 7">
                <a:extLst>
                  <a:ext uri="{FF2B5EF4-FFF2-40B4-BE49-F238E27FC236}">
                    <a16:creationId xmlns:a16="http://schemas.microsoft.com/office/drawing/2014/main" id="{58C3BCCC-C670-B0A6-5575-208F56150814}"/>
                  </a:ext>
                </a:extLst>
              </p14:cNvPr>
              <p14:cNvContentPartPr/>
              <p14:nvPr/>
            </p14:nvContentPartPr>
            <p14:xfrm>
              <a:off x="914259" y="2477995"/>
              <a:ext cx="1337400" cy="27000"/>
            </p14:xfrm>
          </p:contentPart>
        </mc:Choice>
        <mc:Fallback xmlns="">
          <p:pic>
            <p:nvPicPr>
              <p:cNvPr id="8" name="Freihand 7">
                <a:extLst>
                  <a:ext uri="{FF2B5EF4-FFF2-40B4-BE49-F238E27FC236}">
                    <a16:creationId xmlns:a16="http://schemas.microsoft.com/office/drawing/2014/main" id="{58C3BCCC-C670-B0A6-5575-208F56150814}"/>
                  </a:ext>
                </a:extLst>
              </p:cNvPr>
              <p:cNvPicPr/>
              <p:nvPr/>
            </p:nvPicPr>
            <p:blipFill>
              <a:blip r:embed="rId5"/>
              <a:stretch>
                <a:fillRect/>
              </a:stretch>
            </p:blipFill>
            <p:spPr>
              <a:xfrm>
                <a:off x="842619" y="2334355"/>
                <a:ext cx="1481040" cy="3146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9" name="Freihand 8">
                <a:extLst>
                  <a:ext uri="{FF2B5EF4-FFF2-40B4-BE49-F238E27FC236}">
                    <a16:creationId xmlns:a16="http://schemas.microsoft.com/office/drawing/2014/main" id="{4DA1C8B7-F2E8-2C88-46E8-2B23BE53F7FE}"/>
                  </a:ext>
                </a:extLst>
              </p14:cNvPr>
              <p14:cNvContentPartPr/>
              <p14:nvPr/>
            </p14:nvContentPartPr>
            <p14:xfrm>
              <a:off x="887979" y="3975235"/>
              <a:ext cx="1270800" cy="27720"/>
            </p14:xfrm>
          </p:contentPart>
        </mc:Choice>
        <mc:Fallback xmlns="">
          <p:pic>
            <p:nvPicPr>
              <p:cNvPr id="9" name="Freihand 8">
                <a:extLst>
                  <a:ext uri="{FF2B5EF4-FFF2-40B4-BE49-F238E27FC236}">
                    <a16:creationId xmlns:a16="http://schemas.microsoft.com/office/drawing/2014/main" id="{4DA1C8B7-F2E8-2C88-46E8-2B23BE53F7FE}"/>
                  </a:ext>
                </a:extLst>
              </p:cNvPr>
              <p:cNvPicPr/>
              <p:nvPr/>
            </p:nvPicPr>
            <p:blipFill>
              <a:blip r:embed="rId7"/>
              <a:stretch>
                <a:fillRect/>
              </a:stretch>
            </p:blipFill>
            <p:spPr>
              <a:xfrm>
                <a:off x="815979" y="3831595"/>
                <a:ext cx="1414440" cy="3153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 name="Freihand 9">
                <a:extLst>
                  <a:ext uri="{FF2B5EF4-FFF2-40B4-BE49-F238E27FC236}">
                    <a16:creationId xmlns:a16="http://schemas.microsoft.com/office/drawing/2014/main" id="{645B0E74-7E9E-CF18-5816-D6E7EC68276F}"/>
                  </a:ext>
                </a:extLst>
              </p14:cNvPr>
              <p14:cNvContentPartPr/>
              <p14:nvPr/>
            </p14:nvContentPartPr>
            <p14:xfrm>
              <a:off x="966819" y="5314075"/>
              <a:ext cx="1682280" cy="360"/>
            </p14:xfrm>
          </p:contentPart>
        </mc:Choice>
        <mc:Fallback xmlns="">
          <p:pic>
            <p:nvPicPr>
              <p:cNvPr id="10" name="Freihand 9">
                <a:extLst>
                  <a:ext uri="{FF2B5EF4-FFF2-40B4-BE49-F238E27FC236}">
                    <a16:creationId xmlns:a16="http://schemas.microsoft.com/office/drawing/2014/main" id="{645B0E74-7E9E-CF18-5816-D6E7EC68276F}"/>
                  </a:ext>
                </a:extLst>
              </p:cNvPr>
              <p:cNvPicPr/>
              <p:nvPr/>
            </p:nvPicPr>
            <p:blipFill>
              <a:blip r:embed="rId9"/>
              <a:stretch>
                <a:fillRect/>
              </a:stretch>
            </p:blipFill>
            <p:spPr>
              <a:xfrm>
                <a:off x="895179" y="5170435"/>
                <a:ext cx="1825920" cy="28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Freihand 10">
                <a:extLst>
                  <a:ext uri="{FF2B5EF4-FFF2-40B4-BE49-F238E27FC236}">
                    <a16:creationId xmlns:a16="http://schemas.microsoft.com/office/drawing/2014/main" id="{5A13E178-9EE0-A2E4-E74B-C3CE078D91E7}"/>
                  </a:ext>
                </a:extLst>
              </p14:cNvPr>
              <p14:cNvContentPartPr/>
              <p14:nvPr/>
            </p14:nvContentPartPr>
            <p14:xfrm>
              <a:off x="3816579" y="2490955"/>
              <a:ext cx="2132280" cy="14040"/>
            </p14:xfrm>
          </p:contentPart>
        </mc:Choice>
        <mc:Fallback xmlns="">
          <p:pic>
            <p:nvPicPr>
              <p:cNvPr id="11" name="Freihand 10">
                <a:extLst>
                  <a:ext uri="{FF2B5EF4-FFF2-40B4-BE49-F238E27FC236}">
                    <a16:creationId xmlns:a16="http://schemas.microsoft.com/office/drawing/2014/main" id="{5A13E178-9EE0-A2E4-E74B-C3CE078D91E7}"/>
                  </a:ext>
                </a:extLst>
              </p:cNvPr>
              <p:cNvPicPr/>
              <p:nvPr/>
            </p:nvPicPr>
            <p:blipFill>
              <a:blip r:embed="rId11"/>
              <a:stretch>
                <a:fillRect/>
              </a:stretch>
            </p:blipFill>
            <p:spPr>
              <a:xfrm>
                <a:off x="3744939" y="2346955"/>
                <a:ext cx="2275920" cy="3016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Freihand 11">
                <a:extLst>
                  <a:ext uri="{FF2B5EF4-FFF2-40B4-BE49-F238E27FC236}">
                    <a16:creationId xmlns:a16="http://schemas.microsoft.com/office/drawing/2014/main" id="{589DB3A0-F087-B8F3-F7D0-D48A7B49DEA5}"/>
                  </a:ext>
                </a:extLst>
              </p14:cNvPr>
              <p14:cNvContentPartPr/>
              <p14:nvPr/>
            </p14:nvContentPartPr>
            <p14:xfrm>
              <a:off x="3763299" y="2663035"/>
              <a:ext cx="397080" cy="28080"/>
            </p14:xfrm>
          </p:contentPart>
        </mc:Choice>
        <mc:Fallback xmlns="">
          <p:pic>
            <p:nvPicPr>
              <p:cNvPr id="12" name="Freihand 11">
                <a:extLst>
                  <a:ext uri="{FF2B5EF4-FFF2-40B4-BE49-F238E27FC236}">
                    <a16:creationId xmlns:a16="http://schemas.microsoft.com/office/drawing/2014/main" id="{589DB3A0-F087-B8F3-F7D0-D48A7B49DEA5}"/>
                  </a:ext>
                </a:extLst>
              </p:cNvPr>
              <p:cNvPicPr/>
              <p:nvPr/>
            </p:nvPicPr>
            <p:blipFill>
              <a:blip r:embed="rId13"/>
              <a:stretch>
                <a:fillRect/>
              </a:stretch>
            </p:blipFill>
            <p:spPr>
              <a:xfrm>
                <a:off x="3691299" y="2519035"/>
                <a:ext cx="540720" cy="3157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Freihand 12">
                <a:extLst>
                  <a:ext uri="{FF2B5EF4-FFF2-40B4-BE49-F238E27FC236}">
                    <a16:creationId xmlns:a16="http://schemas.microsoft.com/office/drawing/2014/main" id="{5B48C354-A9B4-F248-9D3D-36CE5F4EAD7A}"/>
                  </a:ext>
                </a:extLst>
              </p14:cNvPr>
              <p14:cNvContentPartPr/>
              <p14:nvPr/>
            </p14:nvContentPartPr>
            <p14:xfrm>
              <a:off x="3776619" y="3166315"/>
              <a:ext cx="2145600" cy="67320"/>
            </p14:xfrm>
          </p:contentPart>
        </mc:Choice>
        <mc:Fallback xmlns="">
          <p:pic>
            <p:nvPicPr>
              <p:cNvPr id="13" name="Freihand 12">
                <a:extLst>
                  <a:ext uri="{FF2B5EF4-FFF2-40B4-BE49-F238E27FC236}">
                    <a16:creationId xmlns:a16="http://schemas.microsoft.com/office/drawing/2014/main" id="{5B48C354-A9B4-F248-9D3D-36CE5F4EAD7A}"/>
                  </a:ext>
                </a:extLst>
              </p:cNvPr>
              <p:cNvPicPr/>
              <p:nvPr/>
            </p:nvPicPr>
            <p:blipFill>
              <a:blip r:embed="rId15"/>
              <a:stretch>
                <a:fillRect/>
              </a:stretch>
            </p:blipFill>
            <p:spPr>
              <a:xfrm>
                <a:off x="3704979" y="3022315"/>
                <a:ext cx="2289240" cy="3549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4" name="Freihand 13">
                <a:extLst>
                  <a:ext uri="{FF2B5EF4-FFF2-40B4-BE49-F238E27FC236}">
                    <a16:creationId xmlns:a16="http://schemas.microsoft.com/office/drawing/2014/main" id="{CBC48B4B-DBFA-37C9-2304-72E13C41CE77}"/>
                  </a:ext>
                </a:extLst>
              </p14:cNvPr>
              <p14:cNvContentPartPr/>
              <p14:nvPr/>
            </p14:nvContentPartPr>
            <p14:xfrm>
              <a:off x="3829539" y="3232555"/>
              <a:ext cx="714960" cy="106920"/>
            </p14:xfrm>
          </p:contentPart>
        </mc:Choice>
        <mc:Fallback xmlns="">
          <p:pic>
            <p:nvPicPr>
              <p:cNvPr id="14" name="Freihand 13">
                <a:extLst>
                  <a:ext uri="{FF2B5EF4-FFF2-40B4-BE49-F238E27FC236}">
                    <a16:creationId xmlns:a16="http://schemas.microsoft.com/office/drawing/2014/main" id="{CBC48B4B-DBFA-37C9-2304-72E13C41CE77}"/>
                  </a:ext>
                </a:extLst>
              </p:cNvPr>
              <p:cNvPicPr/>
              <p:nvPr/>
            </p:nvPicPr>
            <p:blipFill>
              <a:blip r:embed="rId17"/>
              <a:stretch>
                <a:fillRect/>
              </a:stretch>
            </p:blipFill>
            <p:spPr>
              <a:xfrm>
                <a:off x="3757539" y="3088915"/>
                <a:ext cx="858600" cy="3945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5" name="Freihand 14">
                <a:extLst>
                  <a:ext uri="{FF2B5EF4-FFF2-40B4-BE49-F238E27FC236}">
                    <a16:creationId xmlns:a16="http://schemas.microsoft.com/office/drawing/2014/main" id="{87C2E3CB-945B-C3F5-A8C3-0D0348D1680D}"/>
                  </a:ext>
                </a:extLst>
              </p14:cNvPr>
              <p14:cNvContentPartPr/>
              <p14:nvPr/>
            </p14:nvContentPartPr>
            <p14:xfrm>
              <a:off x="3829539" y="3325795"/>
              <a:ext cx="1152720" cy="13680"/>
            </p14:xfrm>
          </p:contentPart>
        </mc:Choice>
        <mc:Fallback xmlns="">
          <p:pic>
            <p:nvPicPr>
              <p:cNvPr id="15" name="Freihand 14">
                <a:extLst>
                  <a:ext uri="{FF2B5EF4-FFF2-40B4-BE49-F238E27FC236}">
                    <a16:creationId xmlns:a16="http://schemas.microsoft.com/office/drawing/2014/main" id="{87C2E3CB-945B-C3F5-A8C3-0D0348D1680D}"/>
                  </a:ext>
                </a:extLst>
              </p:cNvPr>
              <p:cNvPicPr/>
              <p:nvPr/>
            </p:nvPicPr>
            <p:blipFill>
              <a:blip r:embed="rId19"/>
              <a:stretch>
                <a:fillRect/>
              </a:stretch>
            </p:blipFill>
            <p:spPr>
              <a:xfrm>
                <a:off x="3757539" y="3181795"/>
                <a:ext cx="1296360" cy="30132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7" name="Freihand 16">
                <a:extLst>
                  <a:ext uri="{FF2B5EF4-FFF2-40B4-BE49-F238E27FC236}">
                    <a16:creationId xmlns:a16="http://schemas.microsoft.com/office/drawing/2014/main" id="{9994D268-41D1-9A8B-4CF8-EAB3FF851A81}"/>
                  </a:ext>
                </a:extLst>
              </p14:cNvPr>
              <p14:cNvContentPartPr/>
              <p14:nvPr/>
            </p14:nvContentPartPr>
            <p14:xfrm>
              <a:off x="3803259" y="4823035"/>
              <a:ext cx="2198880" cy="80280"/>
            </p14:xfrm>
          </p:contentPart>
        </mc:Choice>
        <mc:Fallback xmlns="">
          <p:pic>
            <p:nvPicPr>
              <p:cNvPr id="17" name="Freihand 16">
                <a:extLst>
                  <a:ext uri="{FF2B5EF4-FFF2-40B4-BE49-F238E27FC236}">
                    <a16:creationId xmlns:a16="http://schemas.microsoft.com/office/drawing/2014/main" id="{9994D268-41D1-9A8B-4CF8-EAB3FF851A81}"/>
                  </a:ext>
                </a:extLst>
              </p:cNvPr>
              <p:cNvPicPr/>
              <p:nvPr/>
            </p:nvPicPr>
            <p:blipFill>
              <a:blip r:embed="rId21"/>
              <a:stretch>
                <a:fillRect/>
              </a:stretch>
            </p:blipFill>
            <p:spPr>
              <a:xfrm>
                <a:off x="3731259" y="4679395"/>
                <a:ext cx="2342520" cy="3679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8" name="Freihand 17">
                <a:extLst>
                  <a:ext uri="{FF2B5EF4-FFF2-40B4-BE49-F238E27FC236}">
                    <a16:creationId xmlns:a16="http://schemas.microsoft.com/office/drawing/2014/main" id="{9AD5AD67-7BCC-9E41-4C72-CC4AEFC24BCD}"/>
                  </a:ext>
                </a:extLst>
              </p14:cNvPr>
              <p14:cNvContentPartPr/>
              <p14:nvPr/>
            </p14:nvContentPartPr>
            <p14:xfrm>
              <a:off x="3869139" y="5082955"/>
              <a:ext cx="224280" cy="19080"/>
            </p14:xfrm>
          </p:contentPart>
        </mc:Choice>
        <mc:Fallback xmlns="">
          <p:pic>
            <p:nvPicPr>
              <p:cNvPr id="18" name="Freihand 17">
                <a:extLst>
                  <a:ext uri="{FF2B5EF4-FFF2-40B4-BE49-F238E27FC236}">
                    <a16:creationId xmlns:a16="http://schemas.microsoft.com/office/drawing/2014/main" id="{9AD5AD67-7BCC-9E41-4C72-CC4AEFC24BCD}"/>
                  </a:ext>
                </a:extLst>
              </p:cNvPr>
              <p:cNvPicPr/>
              <p:nvPr/>
            </p:nvPicPr>
            <p:blipFill>
              <a:blip r:embed="rId23"/>
              <a:stretch>
                <a:fillRect/>
              </a:stretch>
            </p:blipFill>
            <p:spPr>
              <a:xfrm>
                <a:off x="3797499" y="4938955"/>
                <a:ext cx="367920" cy="30672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9" name="Freihand 18">
                <a:extLst>
                  <a:ext uri="{FF2B5EF4-FFF2-40B4-BE49-F238E27FC236}">
                    <a16:creationId xmlns:a16="http://schemas.microsoft.com/office/drawing/2014/main" id="{7CA4DB98-E56C-26A8-506B-45A877BAB9E4}"/>
                  </a:ext>
                </a:extLst>
              </p14:cNvPr>
              <p14:cNvContentPartPr/>
              <p14:nvPr/>
            </p14:nvContentPartPr>
            <p14:xfrm>
              <a:off x="6639339" y="2265955"/>
              <a:ext cx="1231560" cy="80640"/>
            </p14:xfrm>
          </p:contentPart>
        </mc:Choice>
        <mc:Fallback xmlns="">
          <p:pic>
            <p:nvPicPr>
              <p:cNvPr id="19" name="Freihand 18">
                <a:extLst>
                  <a:ext uri="{FF2B5EF4-FFF2-40B4-BE49-F238E27FC236}">
                    <a16:creationId xmlns:a16="http://schemas.microsoft.com/office/drawing/2014/main" id="{7CA4DB98-E56C-26A8-506B-45A877BAB9E4}"/>
                  </a:ext>
                </a:extLst>
              </p:cNvPr>
              <p:cNvPicPr/>
              <p:nvPr/>
            </p:nvPicPr>
            <p:blipFill>
              <a:blip r:embed="rId25"/>
              <a:stretch>
                <a:fillRect/>
              </a:stretch>
            </p:blipFill>
            <p:spPr>
              <a:xfrm>
                <a:off x="6567339" y="2122315"/>
                <a:ext cx="1375200" cy="36828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1" name="Freihand 20">
                <a:extLst>
                  <a:ext uri="{FF2B5EF4-FFF2-40B4-BE49-F238E27FC236}">
                    <a16:creationId xmlns:a16="http://schemas.microsoft.com/office/drawing/2014/main" id="{F929212F-55A2-B141-2167-FBFF7410EB83}"/>
                  </a:ext>
                </a:extLst>
              </p14:cNvPr>
              <p14:cNvContentPartPr/>
              <p14:nvPr/>
            </p14:nvContentPartPr>
            <p14:xfrm>
              <a:off x="6651939" y="3100795"/>
              <a:ext cx="1099080" cy="360"/>
            </p14:xfrm>
          </p:contentPart>
        </mc:Choice>
        <mc:Fallback xmlns="">
          <p:pic>
            <p:nvPicPr>
              <p:cNvPr id="21" name="Freihand 20">
                <a:extLst>
                  <a:ext uri="{FF2B5EF4-FFF2-40B4-BE49-F238E27FC236}">
                    <a16:creationId xmlns:a16="http://schemas.microsoft.com/office/drawing/2014/main" id="{F929212F-55A2-B141-2167-FBFF7410EB83}"/>
                  </a:ext>
                </a:extLst>
              </p:cNvPr>
              <p:cNvPicPr/>
              <p:nvPr/>
            </p:nvPicPr>
            <p:blipFill>
              <a:blip r:embed="rId27"/>
              <a:stretch>
                <a:fillRect/>
              </a:stretch>
            </p:blipFill>
            <p:spPr>
              <a:xfrm>
                <a:off x="6580299" y="2957155"/>
                <a:ext cx="1242720" cy="2880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3" name="Freihand 22">
                <a:extLst>
                  <a:ext uri="{FF2B5EF4-FFF2-40B4-BE49-F238E27FC236}">
                    <a16:creationId xmlns:a16="http://schemas.microsoft.com/office/drawing/2014/main" id="{92F53A9A-F3E5-F3FA-E04A-06EE2B8445FD}"/>
                  </a:ext>
                </a:extLst>
              </p14:cNvPr>
              <p14:cNvContentPartPr/>
              <p14:nvPr/>
            </p14:nvContentPartPr>
            <p14:xfrm>
              <a:off x="6665619" y="3577075"/>
              <a:ext cx="1029960" cy="14760"/>
            </p14:xfrm>
          </p:contentPart>
        </mc:Choice>
        <mc:Fallback xmlns="">
          <p:pic>
            <p:nvPicPr>
              <p:cNvPr id="23" name="Freihand 22">
                <a:extLst>
                  <a:ext uri="{FF2B5EF4-FFF2-40B4-BE49-F238E27FC236}">
                    <a16:creationId xmlns:a16="http://schemas.microsoft.com/office/drawing/2014/main" id="{92F53A9A-F3E5-F3FA-E04A-06EE2B8445FD}"/>
                  </a:ext>
                </a:extLst>
              </p:cNvPr>
              <p:cNvPicPr/>
              <p:nvPr/>
            </p:nvPicPr>
            <p:blipFill>
              <a:blip r:embed="rId29"/>
              <a:stretch>
                <a:fillRect/>
              </a:stretch>
            </p:blipFill>
            <p:spPr>
              <a:xfrm>
                <a:off x="6593619" y="3433435"/>
                <a:ext cx="1173600" cy="302400"/>
              </a:xfrm>
              <a:prstGeom prst="rect">
                <a:avLst/>
              </a:prstGeom>
            </p:spPr>
          </p:pic>
        </mc:Fallback>
      </mc:AlternateContent>
    </p:spTree>
    <p:extLst>
      <p:ext uri="{BB962C8B-B14F-4D97-AF65-F5344CB8AC3E}">
        <p14:creationId xmlns:p14="http://schemas.microsoft.com/office/powerpoint/2010/main" val="135341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a:xfrm>
            <a:off x="450000" y="1512990"/>
            <a:ext cx="8255000" cy="4940346"/>
          </a:xfrm>
        </p:spPr>
        <p:txBody>
          <a:bodyPr/>
          <a:lstStyle/>
          <a:p>
            <a:r>
              <a:rPr lang="de-CH" dirty="0"/>
              <a:t>Es gibt spezifische Merkmale, die gute Gespräche auszeichnen:</a:t>
            </a:r>
          </a:p>
          <a:p>
            <a:endParaRPr lang="de-CH" dirty="0"/>
          </a:p>
          <a:p>
            <a:pPr lvl="1"/>
            <a:r>
              <a:rPr lang="de-CH" b="1" dirty="0"/>
              <a:t>Klare </a:t>
            </a:r>
            <a:r>
              <a:rPr lang="de-CH" dirty="0"/>
              <a:t>und</a:t>
            </a:r>
            <a:r>
              <a:rPr lang="de-CH" b="1" dirty="0"/>
              <a:t> explizite Kommunikation</a:t>
            </a:r>
          </a:p>
          <a:p>
            <a:pPr lvl="1"/>
            <a:r>
              <a:rPr lang="de-CH" b="1" dirty="0"/>
              <a:t>Situationsangemessene Reaktion</a:t>
            </a:r>
            <a:endParaRPr lang="de-CH" dirty="0"/>
          </a:p>
          <a:p>
            <a:pPr lvl="1"/>
            <a:r>
              <a:rPr lang="de-CH" b="1" dirty="0"/>
              <a:t>Zuhören</a:t>
            </a:r>
            <a:r>
              <a:rPr lang="de-CH" dirty="0"/>
              <a:t> statt sich rechtfertigen und verteidigen oder ständig reden oder abschweifen</a:t>
            </a:r>
          </a:p>
          <a:p>
            <a:pPr lvl="1"/>
            <a:r>
              <a:rPr lang="de-CH" b="1" dirty="0"/>
              <a:t>Sich ausdrücken</a:t>
            </a:r>
            <a:r>
              <a:rPr lang="de-CH" dirty="0"/>
              <a:t>, das heisst auch in schwierigen Situationen Gefühle, Diskrepanzen und Unstimmigkeiten benennen</a:t>
            </a:r>
          </a:p>
          <a:p>
            <a:pPr lvl="1"/>
            <a:r>
              <a:rPr lang="de-CH" b="1" dirty="0"/>
              <a:t>Gute Innen- und Aussenwahrnehmung</a:t>
            </a:r>
          </a:p>
          <a:p>
            <a:pPr lvl="1"/>
            <a:r>
              <a:rPr lang="de-CH" b="1" dirty="0"/>
              <a:t>Ehrlich, echt und direkt sein </a:t>
            </a:r>
            <a:r>
              <a:rPr lang="de-CH" dirty="0"/>
              <a:t>und zum Beispiel Konflikte direktiv ansprechen</a:t>
            </a:r>
          </a:p>
          <a:p>
            <a:pPr lvl="1"/>
            <a:r>
              <a:rPr lang="de-CH" b="1" dirty="0"/>
              <a:t>Konkret bleiben </a:t>
            </a:r>
            <a:r>
              <a:rPr lang="de-CH" dirty="0"/>
              <a:t>anstatt</a:t>
            </a:r>
            <a:r>
              <a:rPr lang="de-CH" b="1" dirty="0"/>
              <a:t> </a:t>
            </a:r>
            <a:r>
              <a:rPr lang="de-CH" dirty="0"/>
              <a:t>um den heissen Brei herumzureden.</a:t>
            </a:r>
          </a:p>
          <a:p>
            <a:pPr marL="0" lvl="1" indent="0">
              <a:buNone/>
            </a:pPr>
            <a:endParaRPr lang="de-CH" dirty="0"/>
          </a:p>
          <a:p>
            <a:pPr marL="0" lvl="1" indent="0">
              <a:buNone/>
            </a:pPr>
            <a:r>
              <a:rPr lang="de-CH" sz="1000" dirty="0"/>
              <a:t>(vgl. </a:t>
            </a:r>
            <a:r>
              <a:rPr lang="de-CH" sz="1000" dirty="0" err="1"/>
              <a:t>Widulle</a:t>
            </a:r>
            <a:r>
              <a:rPr lang="de-CH" sz="1000" dirty="0"/>
              <a:t> 2010: 37f).</a:t>
            </a:r>
          </a:p>
          <a:p>
            <a:r>
              <a:rPr lang="de-CH" dirty="0"/>
              <a:t> </a:t>
            </a:r>
          </a:p>
          <a:p>
            <a:endParaRPr lang="de-CH" dirty="0"/>
          </a:p>
        </p:txBody>
      </p:sp>
      <p:sp>
        <p:nvSpPr>
          <p:cNvPr id="4" name="Textplatzhalter 3"/>
          <p:cNvSpPr>
            <a:spLocks noGrp="1"/>
          </p:cNvSpPr>
          <p:nvPr>
            <p:ph type="body" sz="quarter" idx="13"/>
          </p:nvPr>
        </p:nvSpPr>
        <p:spPr/>
        <p:txBody>
          <a:bodyPr/>
          <a:lstStyle/>
          <a:p>
            <a:r>
              <a:rPr lang="de-CH" dirty="0"/>
              <a:t>Merkmale guter Gespräche</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18</a:t>
            </a:fld>
            <a:endParaRPr lang="de-CH" dirty="0"/>
          </a:p>
        </p:txBody>
      </p:sp>
    </p:spTree>
    <p:extLst>
      <p:ext uri="{BB962C8B-B14F-4D97-AF65-F5344CB8AC3E}">
        <p14:creationId xmlns:p14="http://schemas.microsoft.com/office/powerpoint/2010/main" val="398070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86496"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r>
              <a:rPr lang="de-CH" dirty="0"/>
              <a:t>Bei herausfordernden Gesprächen sollten folgende Punkte berücksichtigt werden:</a:t>
            </a:r>
          </a:p>
          <a:p>
            <a:endParaRPr lang="de-CH" sz="1000" dirty="0"/>
          </a:p>
          <a:p>
            <a:pPr lvl="1"/>
            <a:r>
              <a:rPr lang="de-CH" dirty="0"/>
              <a:t>Sorgfältige </a:t>
            </a:r>
            <a:r>
              <a:rPr lang="de-CH" b="1" dirty="0"/>
              <a:t>Gesprächsvorbereitung</a:t>
            </a:r>
            <a:r>
              <a:rPr lang="de-CH" dirty="0"/>
              <a:t> inklusive der Antizipation möglicher Reaktionen des Gegenübers (</a:t>
            </a:r>
            <a:r>
              <a:rPr lang="de-CH" b="1" dirty="0"/>
              <a:t>Perspektivenwechsel</a:t>
            </a:r>
            <a:r>
              <a:rPr lang="de-CH" dirty="0"/>
              <a:t>)</a:t>
            </a:r>
          </a:p>
          <a:p>
            <a:pPr marL="0" lvl="1" indent="0">
              <a:buNone/>
            </a:pPr>
            <a:endParaRPr lang="de-CH" sz="1800" dirty="0"/>
          </a:p>
          <a:p>
            <a:pPr lvl="1"/>
            <a:r>
              <a:rPr lang="de-CH" dirty="0"/>
              <a:t>Berücksichtigung spezifischer </a:t>
            </a:r>
            <a:r>
              <a:rPr lang="de-CH" b="1" dirty="0"/>
              <a:t>Rahmenbedingungen</a:t>
            </a:r>
            <a:r>
              <a:rPr lang="de-CH" dirty="0"/>
              <a:t>: ausreichend Zeit, einen geeigneten Raum und allenfalls Einbezug einer Drittperson </a:t>
            </a:r>
          </a:p>
          <a:p>
            <a:pPr lvl="1"/>
            <a:endParaRPr lang="de-CH" sz="1800" b="1" dirty="0"/>
          </a:p>
          <a:p>
            <a:pPr lvl="1"/>
            <a:r>
              <a:rPr lang="de-CH" b="1" dirty="0"/>
              <a:t>Achtsamkeit</a:t>
            </a:r>
            <a:r>
              <a:rPr lang="de-CH" dirty="0"/>
              <a:t> für die </a:t>
            </a:r>
            <a:r>
              <a:rPr lang="de-CH" b="1" dirty="0"/>
              <a:t>Gesprächsatmosphäre</a:t>
            </a:r>
            <a:r>
              <a:rPr lang="de-CH" dirty="0"/>
              <a:t> und die leisen Zwischentöne</a:t>
            </a:r>
          </a:p>
          <a:p>
            <a:pPr lvl="1"/>
            <a:endParaRPr lang="de-CH" dirty="0"/>
          </a:p>
          <a:p>
            <a:pPr lvl="1"/>
            <a:r>
              <a:rPr lang="de-CH" dirty="0"/>
              <a:t>Das </a:t>
            </a:r>
            <a:r>
              <a:rPr lang="de-CH" b="1" dirty="0"/>
              <a:t>Kind</a:t>
            </a:r>
            <a:r>
              <a:rPr lang="de-CH" dirty="0"/>
              <a:t>, seine Bedürfnisse, sein Verhalten in den </a:t>
            </a:r>
            <a:r>
              <a:rPr lang="de-CH" b="1" dirty="0"/>
              <a:t>Fokus</a:t>
            </a:r>
            <a:r>
              <a:rPr lang="de-CH" dirty="0"/>
              <a:t> des Gesprächs stellen.</a:t>
            </a:r>
          </a:p>
          <a:p>
            <a:endParaRPr lang="de-CH" dirty="0"/>
          </a:p>
          <a:p>
            <a:endParaRPr lang="de-CH" dirty="0"/>
          </a:p>
        </p:txBody>
      </p:sp>
      <p:sp>
        <p:nvSpPr>
          <p:cNvPr id="4" name="Textplatzhalter 3"/>
          <p:cNvSpPr>
            <a:spLocks noGrp="1"/>
          </p:cNvSpPr>
          <p:nvPr>
            <p:ph type="body" sz="quarter" idx="13"/>
          </p:nvPr>
        </p:nvSpPr>
        <p:spPr/>
        <p:txBody>
          <a:bodyPr/>
          <a:lstStyle/>
          <a:p>
            <a:r>
              <a:rPr lang="de-CH" dirty="0"/>
              <a:t>Erfolgsfaktoren</a:t>
            </a:r>
          </a:p>
        </p:txBody>
      </p:sp>
      <p:sp>
        <p:nvSpPr>
          <p:cNvPr id="5" name="Fußzeilenplatzhalter 4"/>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16"/>
          </p:nvPr>
        </p:nvSpPr>
        <p:spPr/>
        <p:txBody>
          <a:bodyPr/>
          <a:lstStyle/>
          <a:p>
            <a:fld id="{442AD375-037F-43D0-B059-5172DA06796A}" type="slidenum">
              <a:rPr lang="de-CH" smtClean="0"/>
              <a:pPr/>
              <a:t>19</a:t>
            </a:fld>
            <a:endParaRPr lang="de-CH" dirty="0"/>
          </a:p>
        </p:txBody>
      </p:sp>
    </p:spTree>
    <p:extLst>
      <p:ext uri="{BB962C8B-B14F-4D97-AF65-F5344CB8AC3E}">
        <p14:creationId xmlns:p14="http://schemas.microsoft.com/office/powerpoint/2010/main" val="231604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Agenda </a:t>
            </a:r>
          </a:p>
        </p:txBody>
      </p:sp>
      <p:sp>
        <p:nvSpPr>
          <p:cNvPr id="3" name="Inhaltsplatzhalter 2"/>
          <p:cNvSpPr>
            <a:spLocks noGrp="1"/>
          </p:cNvSpPr>
          <p:nvPr>
            <p:ph idx="1"/>
          </p:nvPr>
        </p:nvSpPr>
        <p:spPr>
          <a:xfrm>
            <a:off x="450000" y="1496412"/>
            <a:ext cx="8255000" cy="4802006"/>
          </a:xfrm>
          <a:solidFill>
            <a:schemeClr val="bg1"/>
          </a:solidFill>
        </p:spPr>
        <p:txBody>
          <a:bodyPr/>
          <a:lstStyle/>
          <a:p>
            <a:pPr lvl="1"/>
            <a:r>
              <a:rPr lang="de-CH" dirty="0"/>
              <a:t>Einstieg: Blick auf die eigene Arbeit</a:t>
            </a:r>
          </a:p>
          <a:p>
            <a:pPr lvl="1"/>
            <a:r>
              <a:rPr lang="de-CH" dirty="0"/>
              <a:t>Definition: Was zeichnet herausfordernde Gespräche aus? </a:t>
            </a:r>
          </a:p>
          <a:p>
            <a:pPr lvl="1"/>
            <a:r>
              <a:rPr lang="de-CH" dirty="0"/>
              <a:t>Beratungsprozess: Struktur, Phasen und Ablauf, transkulturelle Beratungs-kompetenzen</a:t>
            </a:r>
          </a:p>
          <a:p>
            <a:pPr lvl="1"/>
            <a:r>
              <a:rPr lang="de-CH" dirty="0"/>
              <a:t>Methodik: Wie gelingen herausfordernde Gespräche?</a:t>
            </a:r>
          </a:p>
          <a:p>
            <a:pPr lvl="3"/>
            <a:r>
              <a:rPr lang="de-CH" dirty="0"/>
              <a:t>Haltung</a:t>
            </a:r>
          </a:p>
          <a:p>
            <a:pPr lvl="3"/>
            <a:r>
              <a:rPr lang="de-CH" dirty="0"/>
              <a:t>Methoden/ Techniken der Gesprächsführung </a:t>
            </a:r>
          </a:p>
          <a:p>
            <a:pPr lvl="3"/>
            <a:r>
              <a:rPr lang="de-CH" dirty="0"/>
              <a:t>Einflussfaktoren</a:t>
            </a:r>
          </a:p>
          <a:p>
            <a:pPr lvl="3"/>
            <a:r>
              <a:rPr lang="de-CH" b="1" dirty="0"/>
              <a:t>Gruppenarbeit</a:t>
            </a:r>
            <a:endParaRPr lang="de-CH" dirty="0"/>
          </a:p>
          <a:p>
            <a:pPr lvl="3"/>
            <a:r>
              <a:rPr lang="de-CH" dirty="0"/>
              <a:t>Erfolgsfaktoren und Stolpersteine </a:t>
            </a:r>
          </a:p>
          <a:p>
            <a:pPr lvl="3"/>
            <a:r>
              <a:rPr lang="de-CH" dirty="0"/>
              <a:t>Gesprächsvorbereitung und –Durchführung </a:t>
            </a:r>
          </a:p>
          <a:p>
            <a:pPr lvl="3"/>
            <a:r>
              <a:rPr lang="de-CH" dirty="0"/>
              <a:t>Gespräche im transkulturellen Kontext </a:t>
            </a:r>
          </a:p>
          <a:p>
            <a:pPr lvl="1"/>
            <a:r>
              <a:rPr lang="de-CH" dirty="0"/>
              <a:t>Abschluss: Take Home Messages </a:t>
            </a:r>
          </a:p>
        </p:txBody>
      </p:sp>
      <p:sp>
        <p:nvSpPr>
          <p:cNvPr id="4" name="Textplatzhalter 3"/>
          <p:cNvSpPr>
            <a:spLocks noGrp="1"/>
          </p:cNvSpPr>
          <p:nvPr>
            <p:ph type="body" sz="quarter" idx="13"/>
          </p:nvPr>
        </p:nvSpPr>
        <p:spPr/>
        <p:txBody>
          <a:bodyPr/>
          <a:lstStyle/>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a:t>
            </a:fld>
            <a:endParaRPr lang="de-CH" dirty="0"/>
          </a:p>
        </p:txBody>
      </p:sp>
    </p:spTree>
    <p:extLst>
      <p:ext uri="{BB962C8B-B14F-4D97-AF65-F5344CB8AC3E}">
        <p14:creationId xmlns:p14="http://schemas.microsoft.com/office/powerpoint/2010/main" val="2312251026"/>
      </p:ext>
    </p:extLst>
  </p:cSld>
  <p:clrMapOvr>
    <a:masterClrMapping/>
  </p:clrMapOvr>
  <mc:AlternateContent xmlns:mc="http://schemas.openxmlformats.org/markup-compatibility/2006" xmlns:p14="http://schemas.microsoft.com/office/powerpoint/2010/main">
    <mc:Choice Requires="p14">
      <p:transition spd="slow" p14:dur="2000" advTm="60617"/>
    </mc:Choice>
    <mc:Fallback xmlns="">
      <p:transition spd="slow" advTm="60617"/>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86496"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r>
              <a:rPr lang="de-CH" dirty="0"/>
              <a:t>Bei herausfordernden Gesprächen sollten folgende Punkte berücksichtigt werden:</a:t>
            </a:r>
          </a:p>
          <a:p>
            <a:endParaRPr lang="de-CH" sz="1000" dirty="0"/>
          </a:p>
          <a:p>
            <a:pPr lvl="1"/>
            <a:r>
              <a:rPr lang="de-CH" dirty="0"/>
              <a:t>Der Fokus sollte auf der </a:t>
            </a:r>
            <a:r>
              <a:rPr lang="de-CH" b="1" dirty="0"/>
              <a:t>Beruhigung</a:t>
            </a:r>
            <a:r>
              <a:rPr lang="de-CH" dirty="0"/>
              <a:t> der </a:t>
            </a:r>
            <a:r>
              <a:rPr lang="de-CH" b="1" dirty="0"/>
              <a:t>Situation</a:t>
            </a:r>
            <a:r>
              <a:rPr lang="de-CH" dirty="0"/>
              <a:t> liegen.</a:t>
            </a:r>
          </a:p>
          <a:p>
            <a:pPr lvl="1"/>
            <a:endParaRPr lang="de-CH" sz="1800" dirty="0"/>
          </a:p>
          <a:p>
            <a:pPr lvl="1"/>
            <a:r>
              <a:rPr lang="de-CH" dirty="0"/>
              <a:t>Klare </a:t>
            </a:r>
            <a:r>
              <a:rPr lang="de-CH" b="1" dirty="0"/>
              <a:t>Kommunikation</a:t>
            </a:r>
            <a:r>
              <a:rPr lang="de-CH" dirty="0"/>
              <a:t> des </a:t>
            </a:r>
            <a:r>
              <a:rPr lang="de-CH" b="1" dirty="0"/>
              <a:t>Gesprächsanlasses</a:t>
            </a:r>
            <a:r>
              <a:rPr lang="de-CH" dirty="0"/>
              <a:t> (Krise, schlechte Nachricht, Konflikt usw.).</a:t>
            </a:r>
          </a:p>
          <a:p>
            <a:pPr lvl="1"/>
            <a:endParaRPr lang="de-CH" sz="1800" dirty="0"/>
          </a:p>
          <a:p>
            <a:pPr lvl="1"/>
            <a:r>
              <a:rPr lang="de-CH" dirty="0"/>
              <a:t>Vermeidung</a:t>
            </a:r>
            <a:r>
              <a:rPr lang="de-CH" b="1" dirty="0"/>
              <a:t> von Wut, Aggression, Abwertung, Moralisierungen, </a:t>
            </a:r>
            <a:r>
              <a:rPr lang="de-CH" b="1" dirty="0" err="1"/>
              <a:t>Bewert-ungen</a:t>
            </a:r>
            <a:r>
              <a:rPr lang="de-CH" b="1" dirty="0"/>
              <a:t> </a:t>
            </a:r>
            <a:r>
              <a:rPr lang="de-CH" dirty="0"/>
              <a:t>und</a:t>
            </a:r>
            <a:r>
              <a:rPr lang="de-CH" b="1" dirty="0"/>
              <a:t> Angriffen</a:t>
            </a:r>
            <a:endParaRPr lang="de-CH" sz="500" b="1" dirty="0"/>
          </a:p>
          <a:p>
            <a:pPr marL="0" lvl="1" indent="0">
              <a:buNone/>
            </a:pPr>
            <a:endParaRPr lang="de-CH" sz="1800" b="1" dirty="0"/>
          </a:p>
          <a:p>
            <a:pPr lvl="1"/>
            <a:r>
              <a:rPr lang="de-CH" dirty="0"/>
              <a:t>Fokussierung auf </a:t>
            </a:r>
            <a:r>
              <a:rPr lang="de-CH" b="1" dirty="0"/>
              <a:t>konstruktive</a:t>
            </a:r>
            <a:r>
              <a:rPr lang="de-CH" dirty="0"/>
              <a:t> und </a:t>
            </a:r>
            <a:r>
              <a:rPr lang="de-CH" b="1" dirty="0"/>
              <a:t>realistische Ziele </a:t>
            </a:r>
            <a:r>
              <a:rPr lang="de-CH" dirty="0"/>
              <a:t>/</a:t>
            </a:r>
            <a:r>
              <a:rPr lang="de-CH" b="1" dirty="0"/>
              <a:t> </a:t>
            </a:r>
            <a:r>
              <a:rPr lang="de-CH" dirty="0"/>
              <a:t>Klare Fixierung von</a:t>
            </a:r>
            <a:r>
              <a:rPr lang="de-CH" b="1" dirty="0"/>
              <a:t> Zielen </a:t>
            </a:r>
            <a:r>
              <a:rPr lang="de-CH" dirty="0"/>
              <a:t>und</a:t>
            </a:r>
            <a:r>
              <a:rPr lang="de-CH" b="1" dirty="0"/>
              <a:t> Vereinbarungen </a:t>
            </a:r>
            <a:r>
              <a:rPr lang="de-CH" dirty="0"/>
              <a:t>inklusive Terminierung sowie Zuständigkeiten</a:t>
            </a:r>
          </a:p>
          <a:p>
            <a:endParaRPr lang="de-CH" dirty="0"/>
          </a:p>
          <a:p>
            <a:endParaRPr lang="de-CH" dirty="0"/>
          </a:p>
        </p:txBody>
      </p:sp>
      <p:sp>
        <p:nvSpPr>
          <p:cNvPr id="4" name="Textplatzhalter 3"/>
          <p:cNvSpPr>
            <a:spLocks noGrp="1"/>
          </p:cNvSpPr>
          <p:nvPr>
            <p:ph type="body" sz="quarter" idx="13"/>
          </p:nvPr>
        </p:nvSpPr>
        <p:spPr/>
        <p:txBody>
          <a:bodyPr/>
          <a:lstStyle/>
          <a:p>
            <a:r>
              <a:rPr lang="de-CH" dirty="0"/>
              <a:t>Erfolgsfaktoren II</a:t>
            </a:r>
          </a:p>
        </p:txBody>
      </p:sp>
      <p:sp>
        <p:nvSpPr>
          <p:cNvPr id="5" name="Fußzeilenplatzhalter 4"/>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16"/>
          </p:nvPr>
        </p:nvSpPr>
        <p:spPr/>
        <p:txBody>
          <a:bodyPr/>
          <a:lstStyle/>
          <a:p>
            <a:fld id="{442AD375-037F-43D0-B059-5172DA06796A}" type="slidenum">
              <a:rPr lang="de-CH" smtClean="0"/>
              <a:pPr/>
              <a:t>20</a:t>
            </a:fld>
            <a:endParaRPr lang="de-CH" dirty="0"/>
          </a:p>
        </p:txBody>
      </p:sp>
    </p:spTree>
    <p:extLst>
      <p:ext uri="{BB962C8B-B14F-4D97-AF65-F5344CB8AC3E}">
        <p14:creationId xmlns:p14="http://schemas.microsoft.com/office/powerpoint/2010/main" val="799178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a:xfrm>
            <a:off x="450000" y="1269488"/>
            <a:ext cx="8254800" cy="5016528"/>
          </a:xfrm>
        </p:spPr>
        <p:txBody>
          <a:bodyPr/>
          <a:lstStyle/>
          <a:p>
            <a:pPr marL="0" lvl="1" indent="0">
              <a:buNone/>
            </a:pPr>
            <a:endParaRPr lang="de-CH" sz="1000" dirty="0"/>
          </a:p>
          <a:p>
            <a:pPr lvl="1"/>
            <a:endParaRPr lang="de-CH" sz="500" dirty="0"/>
          </a:p>
          <a:p>
            <a:pPr marL="0" lvl="1" indent="0">
              <a:buNone/>
            </a:pPr>
            <a:endParaRPr lang="de-CH" sz="1800" dirty="0"/>
          </a:p>
          <a:p>
            <a:pPr lvl="1"/>
            <a:endParaRPr lang="de-CH" sz="100" dirty="0"/>
          </a:p>
          <a:p>
            <a:pPr lvl="1"/>
            <a:r>
              <a:rPr lang="de-CH" b="1" dirty="0"/>
              <a:t>Offenlegung</a:t>
            </a:r>
            <a:r>
              <a:rPr lang="de-CH" dirty="0"/>
              <a:t> eigener </a:t>
            </a:r>
            <a:r>
              <a:rPr lang="de-CH" b="1" dirty="0"/>
              <a:t>Gefühle</a:t>
            </a:r>
            <a:r>
              <a:rPr lang="de-CH" dirty="0"/>
              <a:t> und </a:t>
            </a:r>
            <a:r>
              <a:rPr lang="de-CH" b="1" dirty="0"/>
              <a:t>Motive</a:t>
            </a:r>
            <a:r>
              <a:rPr lang="de-CH" dirty="0"/>
              <a:t>/ bestimmtes, freundliches Vertreten eigener Interessen</a:t>
            </a:r>
          </a:p>
          <a:p>
            <a:pPr lvl="1"/>
            <a:endParaRPr lang="de-CH" sz="1900" dirty="0"/>
          </a:p>
          <a:p>
            <a:pPr lvl="1"/>
            <a:r>
              <a:rPr lang="de-CH" b="1" dirty="0"/>
              <a:t>Förderung</a:t>
            </a:r>
            <a:r>
              <a:rPr lang="de-CH" dirty="0"/>
              <a:t> der</a:t>
            </a:r>
            <a:r>
              <a:rPr lang="de-CH" b="1" dirty="0"/>
              <a:t> Motivation </a:t>
            </a:r>
            <a:r>
              <a:rPr lang="de-CH" dirty="0"/>
              <a:t>und </a:t>
            </a:r>
            <a:r>
              <a:rPr lang="de-CH" b="1" dirty="0"/>
              <a:t>Kooperation </a:t>
            </a:r>
            <a:r>
              <a:rPr lang="de-CH" dirty="0"/>
              <a:t>durch Herausarbeiten von Vor-Nachteilen, Ambivalenzen </a:t>
            </a:r>
          </a:p>
          <a:p>
            <a:pPr lvl="1"/>
            <a:endParaRPr lang="de-CH" sz="1800" dirty="0"/>
          </a:p>
          <a:p>
            <a:pPr lvl="1"/>
            <a:r>
              <a:rPr lang="de-CH" dirty="0"/>
              <a:t>Berücksichtigung der zentralen Interessen und Befürchtungen des Gegenübers (</a:t>
            </a:r>
            <a:r>
              <a:rPr lang="de-CH" b="1" dirty="0"/>
              <a:t>kooperative Beziehungsgestaltung</a:t>
            </a:r>
            <a:r>
              <a:rPr lang="de-CH" dirty="0"/>
              <a:t>) </a:t>
            </a:r>
          </a:p>
          <a:p>
            <a:pPr lvl="1"/>
            <a:endParaRPr lang="de-CH" sz="1000" dirty="0"/>
          </a:p>
          <a:p>
            <a:pPr lvl="1"/>
            <a:r>
              <a:rPr lang="de-CH" b="1" dirty="0"/>
              <a:t>Zulassen/Validierung</a:t>
            </a:r>
            <a:r>
              <a:rPr lang="de-CH" dirty="0"/>
              <a:t> von </a:t>
            </a:r>
            <a:r>
              <a:rPr lang="de-CH" b="1" dirty="0"/>
              <a:t>Gefühlen</a:t>
            </a:r>
            <a:r>
              <a:rPr lang="de-CH" dirty="0"/>
              <a:t>, Förderung des Ausdrucks von Gefühlen, aber auch </a:t>
            </a:r>
            <a:r>
              <a:rPr lang="de-CH" b="1" dirty="0"/>
              <a:t>Förderungen</a:t>
            </a:r>
            <a:r>
              <a:rPr lang="de-CH" dirty="0"/>
              <a:t> von </a:t>
            </a:r>
            <a:r>
              <a:rPr lang="de-CH" b="1" dirty="0"/>
              <a:t>rationalen Sichtweisen</a:t>
            </a:r>
          </a:p>
          <a:p>
            <a:pPr lvl="1"/>
            <a:endParaRPr lang="de-CH" dirty="0"/>
          </a:p>
          <a:p>
            <a:endParaRPr lang="de-CH" dirty="0"/>
          </a:p>
        </p:txBody>
      </p:sp>
      <p:sp>
        <p:nvSpPr>
          <p:cNvPr id="4" name="Textplatzhalter 3"/>
          <p:cNvSpPr>
            <a:spLocks noGrp="1"/>
          </p:cNvSpPr>
          <p:nvPr>
            <p:ph type="body" sz="quarter" idx="13"/>
          </p:nvPr>
        </p:nvSpPr>
        <p:spPr/>
        <p:txBody>
          <a:bodyPr/>
          <a:lstStyle/>
          <a:p>
            <a:r>
              <a:rPr lang="de-CH" dirty="0"/>
              <a:t>Erfolgsfaktoren III</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21</a:t>
            </a:fld>
            <a:endParaRPr lang="de-CH" dirty="0"/>
          </a:p>
        </p:txBody>
      </p:sp>
    </p:spTree>
    <p:extLst>
      <p:ext uri="{BB962C8B-B14F-4D97-AF65-F5344CB8AC3E}">
        <p14:creationId xmlns:p14="http://schemas.microsoft.com/office/powerpoint/2010/main" val="3606336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lvl="1"/>
            <a:endParaRPr lang="de-CH" sz="1000" b="1" dirty="0"/>
          </a:p>
          <a:p>
            <a:pPr lvl="1"/>
            <a:r>
              <a:rPr lang="de-CH" b="1" dirty="0"/>
              <a:t>Einschätzung</a:t>
            </a:r>
            <a:r>
              <a:rPr lang="de-CH" dirty="0"/>
              <a:t> der </a:t>
            </a:r>
            <a:r>
              <a:rPr lang="de-CH" b="1" dirty="0"/>
              <a:t>Aufnahmefähigkei</a:t>
            </a:r>
            <a:r>
              <a:rPr lang="de-CH" dirty="0"/>
              <a:t>t </a:t>
            </a:r>
            <a:r>
              <a:rPr lang="de-CH" dirty="0" err="1"/>
              <a:t>des:der</a:t>
            </a:r>
            <a:r>
              <a:rPr lang="de-CH" dirty="0"/>
              <a:t> </a:t>
            </a:r>
            <a:r>
              <a:rPr lang="de-CH" dirty="0" err="1"/>
              <a:t>Klient:in</a:t>
            </a:r>
            <a:r>
              <a:rPr lang="de-CH" dirty="0"/>
              <a:t> und </a:t>
            </a:r>
            <a:r>
              <a:rPr lang="de-CH" b="1" dirty="0" err="1"/>
              <a:t>adressat:innen-gerechte</a:t>
            </a:r>
            <a:r>
              <a:rPr lang="de-CH" b="1" dirty="0"/>
              <a:t> Kommunikation </a:t>
            </a:r>
          </a:p>
          <a:p>
            <a:pPr lvl="1"/>
            <a:endParaRPr lang="de-CH" sz="1800" b="1" dirty="0"/>
          </a:p>
          <a:p>
            <a:pPr lvl="1"/>
            <a:r>
              <a:rPr lang="de-CH" b="1" dirty="0"/>
              <a:t>Kooperation</a:t>
            </a:r>
            <a:r>
              <a:rPr lang="de-CH" dirty="0"/>
              <a:t> mit anderen </a:t>
            </a:r>
            <a:r>
              <a:rPr lang="de-CH" b="1" dirty="0"/>
              <a:t>Fachpersonen</a:t>
            </a:r>
            <a:r>
              <a:rPr lang="de-CH" dirty="0"/>
              <a:t> und dem </a:t>
            </a:r>
            <a:r>
              <a:rPr lang="de-CH" b="1" dirty="0"/>
              <a:t>sozialen Netz, </a:t>
            </a:r>
            <a:r>
              <a:rPr lang="de-CH" dirty="0"/>
              <a:t>sowie bei Bedarf Vorhandensein von Notfallplan/-strukturen</a:t>
            </a:r>
          </a:p>
          <a:p>
            <a:pPr marL="0" lvl="1" indent="0">
              <a:buNone/>
            </a:pPr>
            <a:endParaRPr lang="de-CH" sz="1800" dirty="0"/>
          </a:p>
          <a:p>
            <a:pPr lvl="1"/>
            <a:r>
              <a:rPr lang="de-CH" b="1" dirty="0"/>
              <a:t>Inanspruchnahme</a:t>
            </a:r>
            <a:r>
              <a:rPr lang="de-CH" dirty="0"/>
              <a:t> von </a:t>
            </a:r>
            <a:r>
              <a:rPr lang="de-CH" b="1" dirty="0"/>
              <a:t>Unterstützung</a:t>
            </a:r>
            <a:r>
              <a:rPr lang="de-CH" dirty="0"/>
              <a:t> durch Vorgesetzte, </a:t>
            </a:r>
            <a:r>
              <a:rPr lang="de-CH" dirty="0" err="1"/>
              <a:t>Kolleg:innen</a:t>
            </a:r>
            <a:r>
              <a:rPr lang="de-CH" dirty="0"/>
              <a:t>, Supervision zur Vor- und Nachbereitung sowie Verarbeitung schwieriger Gespräche </a:t>
            </a:r>
            <a:endParaRPr lang="de-CH" sz="1000" dirty="0"/>
          </a:p>
          <a:p>
            <a:pPr marL="171450" indent="-171450">
              <a:buFont typeface="Arial" panose="020B0604020202020204" pitchFamily="34" charset="0"/>
              <a:buChar char="•"/>
            </a:pPr>
            <a:endParaRPr lang="de-CH" sz="1800" dirty="0"/>
          </a:p>
          <a:p>
            <a:pPr marL="171450" indent="-171450">
              <a:buFont typeface="Arial" panose="020B0604020202020204" pitchFamily="34" charset="0"/>
              <a:buChar char="•"/>
            </a:pPr>
            <a:r>
              <a:rPr lang="de-CH" b="1" dirty="0"/>
              <a:t>Wichtig: Besteht die Gefahr vor impulsiven Reaktionen oder Gewalt, das Gespräch nie alleine führen </a:t>
            </a:r>
            <a:r>
              <a:rPr lang="de-CH" sz="1000" dirty="0"/>
              <a:t>(vgl. </a:t>
            </a:r>
            <a:r>
              <a:rPr lang="de-CH" sz="1000" dirty="0" err="1"/>
              <a:t>Widulle</a:t>
            </a:r>
            <a:r>
              <a:rPr lang="de-CH" sz="1000" dirty="0"/>
              <a:t> 2010: 183ff.)</a:t>
            </a:r>
          </a:p>
          <a:p>
            <a:pPr marL="171450" indent="-171450">
              <a:buFont typeface="Arial" panose="020B0604020202020204" pitchFamily="34" charset="0"/>
              <a:buChar char="•"/>
            </a:pPr>
            <a:endParaRPr lang="de-CH" dirty="0"/>
          </a:p>
          <a:p>
            <a:endParaRPr lang="de-CH" sz="1000" dirty="0"/>
          </a:p>
          <a:p>
            <a:pPr lvl="1"/>
            <a:endParaRPr lang="de-CH" dirty="0"/>
          </a:p>
          <a:p>
            <a:endParaRPr lang="de-CH" dirty="0"/>
          </a:p>
        </p:txBody>
      </p:sp>
      <p:sp>
        <p:nvSpPr>
          <p:cNvPr id="4" name="Textplatzhalter 3"/>
          <p:cNvSpPr>
            <a:spLocks noGrp="1"/>
          </p:cNvSpPr>
          <p:nvPr>
            <p:ph type="body" sz="quarter" idx="13"/>
          </p:nvPr>
        </p:nvSpPr>
        <p:spPr/>
        <p:txBody>
          <a:bodyPr/>
          <a:lstStyle/>
          <a:p>
            <a:r>
              <a:rPr lang="de-CH" dirty="0"/>
              <a:t>Erfolgsfaktoren IV</a:t>
            </a:r>
          </a:p>
        </p:txBody>
      </p:sp>
      <p:sp>
        <p:nvSpPr>
          <p:cNvPr id="5" name="Fußzeilenplatzhalter 4"/>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p:cNvSpPr>
            <a:spLocks noGrp="1"/>
          </p:cNvSpPr>
          <p:nvPr>
            <p:ph type="sldNum" sz="quarter" idx="16"/>
          </p:nvPr>
        </p:nvSpPr>
        <p:spPr/>
        <p:txBody>
          <a:bodyPr/>
          <a:lstStyle/>
          <a:p>
            <a:fld id="{442AD375-037F-43D0-B059-5172DA06796A}" type="slidenum">
              <a:rPr lang="de-CH" smtClean="0"/>
              <a:pPr/>
              <a:t>22</a:t>
            </a:fld>
            <a:endParaRPr lang="de-CH" dirty="0"/>
          </a:p>
        </p:txBody>
      </p:sp>
    </p:spTree>
    <p:extLst>
      <p:ext uri="{BB962C8B-B14F-4D97-AF65-F5344CB8AC3E}">
        <p14:creationId xmlns:p14="http://schemas.microsoft.com/office/powerpoint/2010/main" val="1681768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694000" cy="319088"/>
          </a:xfrm>
        </p:spPr>
        <p:txBody>
          <a:bodyPr/>
          <a:lstStyle/>
          <a:p>
            <a:r>
              <a:rPr lang="de-CH" dirty="0"/>
              <a:t>Methodik: Wie gelingen herausfordernde Gespräche?</a:t>
            </a:r>
          </a:p>
        </p:txBody>
      </p:sp>
      <p:sp>
        <p:nvSpPr>
          <p:cNvPr id="4" name="Textplatzhalter 3"/>
          <p:cNvSpPr>
            <a:spLocks noGrp="1"/>
          </p:cNvSpPr>
          <p:nvPr>
            <p:ph type="body" sz="quarter" idx="13"/>
          </p:nvPr>
        </p:nvSpPr>
        <p:spPr/>
        <p:txBody>
          <a:bodyPr/>
          <a:lstStyle/>
          <a:p>
            <a:r>
              <a:rPr lang="de-CH" dirty="0"/>
              <a:t>Gesprächsvorbereitung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23</a:t>
            </a:fld>
            <a:endParaRPr lang="de-CH" dirty="0"/>
          </a:p>
        </p:txBody>
      </p:sp>
      <p:sp>
        <p:nvSpPr>
          <p:cNvPr id="8" name="Inhaltsplatzhalter 7"/>
          <p:cNvSpPr>
            <a:spLocks noGrp="1"/>
          </p:cNvSpPr>
          <p:nvPr>
            <p:ph idx="1"/>
          </p:nvPr>
        </p:nvSpPr>
        <p:spPr>
          <a:xfrm>
            <a:off x="444500" y="1916832"/>
            <a:ext cx="8255000" cy="3586771"/>
          </a:xfrm>
        </p:spPr>
        <p:txBody>
          <a:bodyPr/>
          <a:lstStyle/>
          <a:p>
            <a:r>
              <a:rPr lang="de-CH" dirty="0"/>
              <a:t>Auch unter Zeitknappheit lassen sich Gespräche mit wenig Aufwand vorbereiten, wenn zum Beispiel folgende vier Fragen beantwortet werden:</a:t>
            </a:r>
          </a:p>
          <a:p>
            <a:endParaRPr lang="de-CH" dirty="0"/>
          </a:p>
          <a:p>
            <a:pPr lvl="1"/>
            <a:r>
              <a:rPr lang="de-CH" dirty="0"/>
              <a:t>Was ist hier die Situation/der Fall?</a:t>
            </a:r>
          </a:p>
          <a:p>
            <a:pPr lvl="1"/>
            <a:r>
              <a:rPr lang="de-CH" dirty="0"/>
              <a:t>Was will ich mitteilen?</a:t>
            </a:r>
          </a:p>
          <a:p>
            <a:pPr lvl="1"/>
            <a:r>
              <a:rPr lang="de-CH" dirty="0"/>
              <a:t>Was will ich erfahren?</a:t>
            </a:r>
          </a:p>
          <a:p>
            <a:pPr lvl="1"/>
            <a:r>
              <a:rPr lang="de-CH" dirty="0"/>
              <a:t>Was will ich/wollen wir erreichen?</a:t>
            </a:r>
          </a:p>
          <a:p>
            <a:endParaRPr lang="de-CH" dirty="0"/>
          </a:p>
        </p:txBody>
      </p:sp>
    </p:spTree>
    <p:extLst>
      <p:ext uri="{BB962C8B-B14F-4D97-AF65-F5344CB8AC3E}">
        <p14:creationId xmlns:p14="http://schemas.microsoft.com/office/powerpoint/2010/main" val="1895339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370472" cy="396044"/>
          </a:xfrm>
        </p:spPr>
        <p:txBody>
          <a:bodyPr/>
          <a:lstStyle/>
          <a:p>
            <a:r>
              <a:rPr lang="de-CH" dirty="0"/>
              <a:t>Methodik: Wie gelingen herausfordernde Gespräche?</a:t>
            </a:r>
          </a:p>
        </p:txBody>
      </p:sp>
      <p:sp>
        <p:nvSpPr>
          <p:cNvPr id="4" name="Textplatzhalter 3"/>
          <p:cNvSpPr>
            <a:spLocks noGrp="1"/>
          </p:cNvSpPr>
          <p:nvPr>
            <p:ph type="body" sz="quarter" idx="13"/>
          </p:nvPr>
        </p:nvSpPr>
        <p:spPr/>
        <p:txBody>
          <a:bodyPr/>
          <a:lstStyle/>
          <a:p>
            <a:r>
              <a:rPr lang="de-CH" dirty="0"/>
              <a:t>Gesprächsvorbereitung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24</a:t>
            </a:fld>
            <a:endParaRPr lang="de-CH" dirty="0"/>
          </a:p>
        </p:txBody>
      </p:sp>
      <p:sp>
        <p:nvSpPr>
          <p:cNvPr id="8" name="Inhaltsplatzhalter 7"/>
          <p:cNvSpPr>
            <a:spLocks noGrp="1"/>
          </p:cNvSpPr>
          <p:nvPr>
            <p:ph idx="1"/>
          </p:nvPr>
        </p:nvSpPr>
        <p:spPr/>
        <p:txBody>
          <a:bodyPr/>
          <a:lstStyle/>
          <a:p>
            <a:r>
              <a:rPr lang="de-CH" dirty="0"/>
              <a:t>Schritte zur Gesprächsvorbereitung:</a:t>
            </a:r>
          </a:p>
          <a:p>
            <a:endParaRPr lang="de-CH" dirty="0"/>
          </a:p>
          <a:p>
            <a:pPr lvl="1"/>
            <a:r>
              <a:rPr lang="de-CH" b="1" dirty="0"/>
              <a:t>Kontext, Vorgeschichte und Anlass klären: </a:t>
            </a:r>
            <a:r>
              <a:rPr lang="de-CH" dirty="0"/>
              <a:t>Auftrag, Rahmen, Zuständigkeiten, Konzepte und Methoden </a:t>
            </a:r>
          </a:p>
          <a:p>
            <a:pPr lvl="1"/>
            <a:endParaRPr lang="de-CH" b="1" dirty="0"/>
          </a:p>
          <a:p>
            <a:pPr lvl="1"/>
            <a:r>
              <a:rPr lang="de-CH" b="1" dirty="0"/>
              <a:t>Selbstklärung – Themen, Ziele, Personen und Beziehungen: </a:t>
            </a:r>
            <a:r>
              <a:rPr lang="de-CH" dirty="0"/>
              <a:t>Klärung eigener Sichtweisen, Erwartungen und Positionen zum Gespräch</a:t>
            </a:r>
          </a:p>
          <a:p>
            <a:pPr lvl="1"/>
            <a:endParaRPr lang="de-CH" dirty="0"/>
          </a:p>
          <a:p>
            <a:pPr lvl="1"/>
            <a:endParaRPr lang="de-CH" dirty="0"/>
          </a:p>
        </p:txBody>
      </p:sp>
    </p:spTree>
    <p:extLst>
      <p:ext uri="{BB962C8B-B14F-4D97-AF65-F5344CB8AC3E}">
        <p14:creationId xmlns:p14="http://schemas.microsoft.com/office/powerpoint/2010/main" val="3943471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370472" cy="396044"/>
          </a:xfrm>
        </p:spPr>
        <p:txBody>
          <a:bodyPr/>
          <a:lstStyle/>
          <a:p>
            <a:r>
              <a:rPr lang="de-CH" dirty="0"/>
              <a:t>Methodik: Wie gelingen herausfordernde Gespräche?</a:t>
            </a:r>
          </a:p>
        </p:txBody>
      </p:sp>
      <p:sp>
        <p:nvSpPr>
          <p:cNvPr id="4" name="Textplatzhalter 3"/>
          <p:cNvSpPr>
            <a:spLocks noGrp="1"/>
          </p:cNvSpPr>
          <p:nvPr>
            <p:ph type="body" sz="quarter" idx="13"/>
          </p:nvPr>
        </p:nvSpPr>
        <p:spPr/>
        <p:txBody>
          <a:bodyPr/>
          <a:lstStyle/>
          <a:p>
            <a:r>
              <a:rPr lang="de-CH" dirty="0"/>
              <a:t>Gesprächsvorbereitung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25</a:t>
            </a:fld>
            <a:endParaRPr lang="de-CH" dirty="0"/>
          </a:p>
        </p:txBody>
      </p:sp>
      <p:pic>
        <p:nvPicPr>
          <p:cNvPr id="10" name="Inhaltsplatzhalter 9"/>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31640" y="1371146"/>
            <a:ext cx="5185607" cy="5083200"/>
          </a:xfrm>
          <a:prstGeom prst="rect">
            <a:avLst/>
          </a:prstGeom>
        </p:spPr>
      </p:pic>
    </p:spTree>
    <p:extLst>
      <p:ext uri="{BB962C8B-B14F-4D97-AF65-F5344CB8AC3E}">
        <p14:creationId xmlns:p14="http://schemas.microsoft.com/office/powerpoint/2010/main" val="818470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14488" cy="396044"/>
          </a:xfrm>
        </p:spPr>
        <p:txBody>
          <a:bodyPr/>
          <a:lstStyle/>
          <a:p>
            <a:r>
              <a:rPr lang="de-CH" dirty="0"/>
              <a:t>Methodik: Wie gelingen herausfordernde Gespräche?</a:t>
            </a:r>
          </a:p>
        </p:txBody>
      </p:sp>
      <p:sp>
        <p:nvSpPr>
          <p:cNvPr id="8" name="Inhaltsplatzhalter 7"/>
          <p:cNvSpPr>
            <a:spLocks noGrp="1"/>
          </p:cNvSpPr>
          <p:nvPr>
            <p:ph idx="1"/>
          </p:nvPr>
        </p:nvSpPr>
        <p:spPr/>
        <p:txBody>
          <a:bodyPr/>
          <a:lstStyle/>
          <a:p>
            <a:pPr lvl="1"/>
            <a:endParaRPr lang="de-CH" b="1" dirty="0"/>
          </a:p>
          <a:p>
            <a:pPr lvl="1"/>
            <a:r>
              <a:rPr lang="de-CH" b="1" dirty="0"/>
              <a:t>Perspektivenwechsel – Identifikation mit </a:t>
            </a:r>
            <a:r>
              <a:rPr lang="de-CH" b="1" dirty="0" err="1"/>
              <a:t>dem:der</a:t>
            </a:r>
            <a:r>
              <a:rPr lang="de-CH" b="1" dirty="0"/>
              <a:t> </a:t>
            </a:r>
            <a:r>
              <a:rPr lang="de-CH" b="1" dirty="0" err="1"/>
              <a:t>Gesprächsapartner:in</a:t>
            </a:r>
            <a:r>
              <a:rPr lang="de-CH" b="1" dirty="0"/>
              <a:t>: </a:t>
            </a:r>
            <a:r>
              <a:rPr lang="de-CH" dirty="0"/>
              <a:t>Antizipation möglicher positive/negative Reaktionen, Emotionen, Erleben, Widerstand </a:t>
            </a:r>
          </a:p>
          <a:p>
            <a:endParaRPr lang="de-CH" dirty="0"/>
          </a:p>
          <a:p>
            <a:pPr lvl="1"/>
            <a:r>
              <a:rPr lang="de-CH" b="1" dirty="0"/>
              <a:t>Gesprächsform- und Ablauf wählen: </a:t>
            </a:r>
            <a:r>
              <a:rPr lang="de-CH" dirty="0"/>
              <a:t>Themen- und problemangemessene Vorbereitung des Gesprächsablaufs</a:t>
            </a:r>
          </a:p>
          <a:p>
            <a:pPr lvl="1"/>
            <a:endParaRPr lang="de-CH" b="1" dirty="0"/>
          </a:p>
          <a:p>
            <a:pPr lvl="1"/>
            <a:r>
              <a:rPr lang="de-CH" b="1" dirty="0"/>
              <a:t>Rahmen klären, organisieren und einladen: </a:t>
            </a:r>
            <a:r>
              <a:rPr lang="de-CH" dirty="0"/>
              <a:t>Zeitpunkt, Zeitaufwand, Raum, Störquellen</a:t>
            </a:r>
          </a:p>
          <a:p>
            <a:pPr marL="0" lvl="1" indent="0">
              <a:buNone/>
            </a:pPr>
            <a:endParaRPr lang="de-CH" dirty="0"/>
          </a:p>
          <a:p>
            <a:pPr marL="0" lvl="1" indent="0">
              <a:buNone/>
            </a:pPr>
            <a:endParaRPr lang="de-CH" dirty="0"/>
          </a:p>
          <a:p>
            <a:r>
              <a:rPr lang="de-CH" sz="1000" dirty="0"/>
              <a:t>(vgl. </a:t>
            </a:r>
            <a:r>
              <a:rPr lang="de-CH" sz="1000" dirty="0" err="1"/>
              <a:t>Widulle</a:t>
            </a:r>
            <a:r>
              <a:rPr lang="de-CH" sz="1000" dirty="0"/>
              <a:t> 2010: 73ff.)</a:t>
            </a:r>
          </a:p>
          <a:p>
            <a:endParaRPr lang="de-CH" dirty="0"/>
          </a:p>
          <a:p>
            <a:pPr lvl="1"/>
            <a:endParaRPr lang="de-CH" dirty="0"/>
          </a:p>
          <a:p>
            <a:pPr lvl="1"/>
            <a:endParaRPr lang="de-CH" dirty="0"/>
          </a:p>
        </p:txBody>
      </p:sp>
      <p:sp>
        <p:nvSpPr>
          <p:cNvPr id="4" name="Textplatzhalter 3"/>
          <p:cNvSpPr>
            <a:spLocks noGrp="1"/>
          </p:cNvSpPr>
          <p:nvPr>
            <p:ph type="body" sz="quarter" idx="13"/>
          </p:nvPr>
        </p:nvSpPr>
        <p:spPr/>
        <p:txBody>
          <a:bodyPr/>
          <a:lstStyle/>
          <a:p>
            <a:r>
              <a:rPr lang="de-CH" dirty="0"/>
              <a:t>Gesprächsvorbereitung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26</a:t>
            </a:fld>
            <a:endParaRPr lang="de-CH" dirty="0"/>
          </a:p>
        </p:txBody>
      </p:sp>
    </p:spTree>
    <p:extLst>
      <p:ext uri="{BB962C8B-B14F-4D97-AF65-F5344CB8AC3E}">
        <p14:creationId xmlns:p14="http://schemas.microsoft.com/office/powerpoint/2010/main" val="3537991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p>
        </p:txBody>
      </p:sp>
      <p:sp>
        <p:nvSpPr>
          <p:cNvPr id="3" name="Inhaltsplatzhalter 2"/>
          <p:cNvSpPr>
            <a:spLocks noGrp="1"/>
          </p:cNvSpPr>
          <p:nvPr>
            <p:ph idx="1"/>
          </p:nvPr>
        </p:nvSpPr>
        <p:spPr/>
        <p:txBody>
          <a:bodyPr/>
          <a:lstStyle/>
          <a:p>
            <a:endParaRPr lang="de-CH" sz="1000" b="1" dirty="0"/>
          </a:p>
          <a:p>
            <a:pPr lvl="0"/>
            <a:r>
              <a:rPr lang="de-CH" i="1" dirty="0"/>
              <a:t>Vorbereitung, Erarbeiten von Formulierungen und Üben dieser Formulierungen für das geplante Gespräch</a:t>
            </a:r>
            <a:endParaRPr lang="de-CH" sz="1000" dirty="0"/>
          </a:p>
          <a:p>
            <a:pPr marL="171450" lvl="0" indent="-171450">
              <a:buFont typeface="Symbol" panose="05050102010706020507" pitchFamily="18" charset="2"/>
              <a:buChar char="-"/>
            </a:pPr>
            <a:r>
              <a:rPr lang="de-CH" dirty="0"/>
              <a:t>Vereinbarung des Gesprächstermins, Kommunikation des Anlasses und des Gesprächseinstieges </a:t>
            </a:r>
          </a:p>
          <a:p>
            <a:pPr marL="171450" lvl="0" indent="-171450">
              <a:buFont typeface="Symbol" panose="05050102010706020507" pitchFamily="18" charset="2"/>
              <a:buChar char="-"/>
            </a:pPr>
            <a:r>
              <a:rPr lang="de-CH" dirty="0"/>
              <a:t>Kommunikation Einschätzung Fachperson: Formulierung der Belastungen und Risiken sowie der vorhandenen Ressourcen in der Familie in eigenen Worten und Ich-Botschaften </a:t>
            </a:r>
          </a:p>
          <a:p>
            <a:pPr marL="171450" lvl="0" indent="-171450">
              <a:buFont typeface="Symbol" panose="05050102010706020507" pitchFamily="18" charset="2"/>
              <a:buChar char="-"/>
            </a:pPr>
            <a:r>
              <a:rPr lang="de-CH" dirty="0"/>
              <a:t>Ausdruck der Sorge um das Kind und dessen gesunde Entwicklung in eigenen Worten, Ich-Botschaften</a:t>
            </a:r>
          </a:p>
          <a:p>
            <a:pPr marL="171450" lvl="0" indent="-171450">
              <a:buFont typeface="Symbol" panose="05050102010706020507" pitchFamily="18" charset="2"/>
              <a:buChar char="-"/>
            </a:pPr>
            <a:r>
              <a:rPr lang="de-CH" dirty="0"/>
              <a:t>Erfragen Einschätzung der Eltern: Wie sehen Sie die Situation? Wo besteht ein Veränderungswunsch? </a:t>
            </a:r>
          </a:p>
          <a:p>
            <a:pPr marL="171450" lvl="0" indent="-171450">
              <a:buFont typeface="Symbol" panose="05050102010706020507" pitchFamily="18" charset="2"/>
              <a:buChar char="-"/>
            </a:pPr>
            <a:r>
              <a:rPr lang="de-CH" dirty="0"/>
              <a:t>Klare Mitteilung der Erwartungen als Fachperson, nächste Schritte</a:t>
            </a:r>
          </a:p>
          <a:p>
            <a:endParaRPr lang="de-CH" dirty="0"/>
          </a:p>
          <a:p>
            <a:endParaRPr lang="de-CH" dirty="0"/>
          </a:p>
        </p:txBody>
      </p:sp>
      <p:sp>
        <p:nvSpPr>
          <p:cNvPr id="4" name="Textplatzhalter 3"/>
          <p:cNvSpPr>
            <a:spLocks noGrp="1"/>
          </p:cNvSpPr>
          <p:nvPr>
            <p:ph type="body" sz="quarter" idx="13"/>
          </p:nvPr>
        </p:nvSpPr>
        <p:spPr/>
        <p:txBody>
          <a:bodyPr/>
          <a:lstStyle/>
          <a:p>
            <a:r>
              <a:rPr lang="de-CH" dirty="0"/>
              <a:t>Gesprächsvorbereitung</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27</a:t>
            </a:fld>
            <a:endParaRPr lang="de-CH" dirty="0"/>
          </a:p>
        </p:txBody>
      </p:sp>
    </p:spTree>
    <p:extLst>
      <p:ext uri="{BB962C8B-B14F-4D97-AF65-F5344CB8AC3E}">
        <p14:creationId xmlns:p14="http://schemas.microsoft.com/office/powerpoint/2010/main" val="1957865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p>
        </p:txBody>
      </p:sp>
      <p:sp>
        <p:nvSpPr>
          <p:cNvPr id="3" name="Inhaltsplatzhalter 2"/>
          <p:cNvSpPr>
            <a:spLocks noGrp="1"/>
          </p:cNvSpPr>
          <p:nvPr>
            <p:ph idx="1"/>
          </p:nvPr>
        </p:nvSpPr>
        <p:spPr/>
        <p:txBody>
          <a:bodyPr/>
          <a:lstStyle/>
          <a:p>
            <a:endParaRPr lang="de-CH" sz="1000" dirty="0"/>
          </a:p>
          <a:p>
            <a:pPr lvl="0"/>
            <a:r>
              <a:rPr lang="de-CH" i="1" dirty="0"/>
              <a:t>Antizipation der möglichen Reaktionen der Eltern auf das Gespräch sowie weiteres Vorgehen daraus:</a:t>
            </a:r>
          </a:p>
          <a:p>
            <a:pPr marL="457200" lvl="0" indent="-457200">
              <a:buFont typeface="+mj-lt"/>
              <a:buAutoNum type="arabicPeriod" startAt="2"/>
            </a:pPr>
            <a:endParaRPr lang="de-CH" sz="1000" dirty="0"/>
          </a:p>
          <a:p>
            <a:pPr lvl="1"/>
            <a:r>
              <a:rPr lang="de-CH" b="1" dirty="0"/>
              <a:t>Eltern sind kooperativ</a:t>
            </a:r>
          </a:p>
          <a:p>
            <a:pPr lvl="3">
              <a:buFont typeface="Wingdings" panose="05000000000000000000" pitchFamily="2" charset="2"/>
              <a:buChar char="Ø"/>
            </a:pPr>
            <a:r>
              <a:rPr lang="de-CH" dirty="0"/>
              <a:t>Aufgleisung Unterstützungsmassnahmen, ev. Triage an weitere Fachstelle</a:t>
            </a:r>
          </a:p>
          <a:p>
            <a:pPr lvl="1"/>
            <a:r>
              <a:rPr lang="de-CH" b="1" dirty="0"/>
              <a:t>Eltern sind überfordert und es kann im Gespräch keine gemeinsame Problem- und Zieldefinition erfolgen</a:t>
            </a:r>
          </a:p>
          <a:p>
            <a:pPr marL="594900" lvl="1" indent="-342900">
              <a:buFont typeface="Wingdings" panose="05000000000000000000" pitchFamily="2" charset="2"/>
              <a:buChar char="Ø"/>
            </a:pPr>
            <a:r>
              <a:rPr lang="de-CH" dirty="0"/>
              <a:t>Kleinsten gemeinsamen Nenner finden, neuen Termin vereinbaren, Tempo rausnehmen, Besprechung im Team, Fachcoaching in Anspruch nehmen </a:t>
            </a:r>
          </a:p>
          <a:p>
            <a:pPr lvl="1"/>
            <a:r>
              <a:rPr lang="de-CH" b="1" dirty="0"/>
              <a:t>Eltern sind nicht kooperativ</a:t>
            </a:r>
          </a:p>
          <a:p>
            <a:pPr marL="594900" lvl="1" indent="-342900">
              <a:buFont typeface="Wingdings" panose="05000000000000000000" pitchFamily="2" charset="2"/>
              <a:buChar char="Ø"/>
            </a:pPr>
            <a:r>
              <a:rPr lang="de-CH" dirty="0"/>
              <a:t>Besprechung im Team, Fachcoaching, allenfalls Prüfung Gefährdungsmeldung</a:t>
            </a:r>
          </a:p>
        </p:txBody>
      </p:sp>
      <p:sp>
        <p:nvSpPr>
          <p:cNvPr id="4" name="Textplatzhalter 3"/>
          <p:cNvSpPr>
            <a:spLocks noGrp="1"/>
          </p:cNvSpPr>
          <p:nvPr>
            <p:ph type="body" sz="quarter" idx="13"/>
          </p:nvPr>
        </p:nvSpPr>
        <p:spPr/>
        <p:txBody>
          <a:bodyPr/>
          <a:lstStyle/>
          <a:p>
            <a:r>
              <a:rPr lang="de-CH" dirty="0"/>
              <a:t>Gesprächsvorbereitung</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28</a:t>
            </a:fld>
            <a:endParaRPr lang="de-CH" dirty="0"/>
          </a:p>
        </p:txBody>
      </p:sp>
    </p:spTree>
    <p:extLst>
      <p:ext uri="{BB962C8B-B14F-4D97-AF65-F5344CB8AC3E}">
        <p14:creationId xmlns:p14="http://schemas.microsoft.com/office/powerpoint/2010/main" val="9156290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p>
        </p:txBody>
      </p:sp>
      <p:sp>
        <p:nvSpPr>
          <p:cNvPr id="3" name="Inhaltsplatzhalter 2"/>
          <p:cNvSpPr>
            <a:spLocks noGrp="1"/>
          </p:cNvSpPr>
          <p:nvPr>
            <p:ph idx="1"/>
          </p:nvPr>
        </p:nvSpPr>
        <p:spPr>
          <a:xfrm>
            <a:off x="450000" y="1484784"/>
            <a:ext cx="8255000" cy="4802006"/>
          </a:xfrm>
        </p:spPr>
        <p:txBody>
          <a:bodyPr/>
          <a:lstStyle/>
          <a:p>
            <a:endParaRPr lang="de-CH" sz="1000" b="1" dirty="0"/>
          </a:p>
          <a:p>
            <a:pPr marL="171450" indent="-171450">
              <a:buFont typeface="Symbol" panose="05050102010706020507" pitchFamily="18" charset="2"/>
              <a:buChar char="-"/>
            </a:pPr>
            <a:r>
              <a:rPr lang="de-CH" dirty="0"/>
              <a:t>Kommunikation und Einschätzung der Problemsituation, der Belastungen und Risikofaktoren durch die Fachperson</a:t>
            </a:r>
          </a:p>
          <a:p>
            <a:pPr marL="171450" indent="-171450">
              <a:buFont typeface="Symbol" panose="05050102010706020507" pitchFamily="18" charset="2"/>
              <a:buChar char="-"/>
            </a:pPr>
            <a:r>
              <a:rPr lang="de-CH" dirty="0"/>
              <a:t>Einholen der Perspektive der Eltern zu dieser Einschätzung</a:t>
            </a:r>
          </a:p>
          <a:p>
            <a:pPr marL="171450" lvl="0" indent="-171450">
              <a:buFont typeface="Symbol" panose="05050102010706020507" pitchFamily="18" charset="2"/>
              <a:buChar char="-"/>
            </a:pPr>
            <a:r>
              <a:rPr lang="de-CH" dirty="0"/>
              <a:t>Erfassen der Ressourcen der Eltern</a:t>
            </a:r>
          </a:p>
          <a:p>
            <a:pPr marL="171450" lvl="0" indent="-171450">
              <a:buFont typeface="Symbol" panose="05050102010706020507" pitchFamily="18" charset="2"/>
              <a:buChar char="-"/>
            </a:pPr>
            <a:r>
              <a:rPr lang="de-CH" dirty="0"/>
              <a:t>Gemeinsame Problem- und Zieldefinition, Fokus auf die 3 P:  Problem – Priorität – Procedere </a:t>
            </a:r>
          </a:p>
          <a:p>
            <a:pPr marL="171450" lvl="0" indent="-171450">
              <a:buFont typeface="Symbol" panose="05050102010706020507" pitchFamily="18" charset="2"/>
              <a:buChar char="-"/>
            </a:pPr>
            <a:r>
              <a:rPr lang="de-CH" dirty="0"/>
              <a:t>Einschätzung Kooperationsbereitschaft und -fähigkeit der Eltern</a:t>
            </a:r>
          </a:p>
          <a:p>
            <a:pPr marL="171450" lvl="0" indent="-171450">
              <a:buFont typeface="Symbol" panose="05050102010706020507" pitchFamily="18" charset="2"/>
              <a:buChar char="-"/>
            </a:pPr>
            <a:r>
              <a:rPr lang="de-CH" dirty="0"/>
              <a:t>Festlegen des möglichen weiteren Vorgehens: Abholen von Lösungsvorstellungen und Aufzeigen von Lösungsmöglichkeiten zur Stabilisierung der Situation zum Wohl des Kindes (Ressourcen im System, Beizug externer Stellen)</a:t>
            </a:r>
          </a:p>
        </p:txBody>
      </p:sp>
      <p:sp>
        <p:nvSpPr>
          <p:cNvPr id="4" name="Textplatzhalter 3"/>
          <p:cNvSpPr>
            <a:spLocks noGrp="1"/>
          </p:cNvSpPr>
          <p:nvPr>
            <p:ph type="body" sz="quarter" idx="13"/>
          </p:nvPr>
        </p:nvSpPr>
        <p:spPr/>
        <p:txBody>
          <a:bodyPr/>
          <a:lstStyle/>
          <a:p>
            <a:r>
              <a:rPr lang="de-CH" dirty="0"/>
              <a:t> Gesprächsdurchführung</a:t>
            </a:r>
          </a:p>
          <a:p>
            <a:r>
              <a:rPr lang="de-CH" dirty="0"/>
              <a:t>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29</a:t>
            </a:fld>
            <a:endParaRPr lang="de-CH" dirty="0"/>
          </a:p>
        </p:txBody>
      </p:sp>
    </p:spTree>
    <p:extLst>
      <p:ext uri="{BB962C8B-B14F-4D97-AF65-F5344CB8AC3E}">
        <p14:creationId xmlns:p14="http://schemas.microsoft.com/office/powerpoint/2010/main" val="2460222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02B304-974F-EA64-DBC9-5B97DC14259D}"/>
              </a:ext>
            </a:extLst>
          </p:cNvPr>
          <p:cNvSpPr>
            <a:spLocks noGrp="1"/>
          </p:cNvSpPr>
          <p:nvPr>
            <p:ph type="title"/>
          </p:nvPr>
        </p:nvSpPr>
        <p:spPr/>
        <p:txBody>
          <a:bodyPr/>
          <a:lstStyle/>
          <a:p>
            <a:r>
              <a:rPr lang="de-CH" dirty="0"/>
              <a:t>Definition Beratung </a:t>
            </a:r>
          </a:p>
        </p:txBody>
      </p:sp>
      <p:sp>
        <p:nvSpPr>
          <p:cNvPr id="3" name="Inhaltsplatzhalter 2">
            <a:extLst>
              <a:ext uri="{FF2B5EF4-FFF2-40B4-BE49-F238E27FC236}">
                <a16:creationId xmlns:a16="http://schemas.microsoft.com/office/drawing/2014/main" id="{B3F326DF-51E9-F6CB-BBF0-106CF528DB85}"/>
              </a:ext>
            </a:extLst>
          </p:cNvPr>
          <p:cNvSpPr>
            <a:spLocks noGrp="1"/>
          </p:cNvSpPr>
          <p:nvPr>
            <p:ph idx="1"/>
          </p:nvPr>
        </p:nvSpPr>
        <p:spPr>
          <a:xfrm>
            <a:off x="462170" y="1584997"/>
            <a:ext cx="8254800" cy="4940346"/>
          </a:xfrm>
        </p:spPr>
        <p:txBody>
          <a:bodyPr/>
          <a:lstStyle/>
          <a:p>
            <a:r>
              <a:rPr lang="de-CH" sz="2200" dirty="0"/>
              <a:t>«Unter einer </a:t>
            </a:r>
            <a:r>
              <a:rPr lang="de-CH" sz="2200" b="1" dirty="0"/>
              <a:t>Beratung</a:t>
            </a:r>
            <a:r>
              <a:rPr lang="de-CH" sz="2200" dirty="0"/>
              <a:t> (…) wird im Allgemeinen eine Form des Gesprächs bzw. der Kommunikation verstanden, also ein Beratungsgespräch. Je nach Ziel, Format und Thema sind Beratungsgespräche unterschiedlich aufgebaut und strukturiert. (…) </a:t>
            </a:r>
          </a:p>
          <a:p>
            <a:r>
              <a:rPr lang="de-CH" sz="2200" dirty="0"/>
              <a:t>Ziel von Beratung kann darin bestehen, Informationen weiterzugeben, den Adressaten zu einer bestimmten Handlung oder einem Unterlassen zu bewegen oder ihn bei der Bearbeitung von Problemen, der Klärung von Themen oder der Entscheidungsfindung zu unterstützen.»         				   </a:t>
            </a:r>
            <a:r>
              <a:rPr lang="de-CH" sz="1400" dirty="0"/>
              <a:t>Wikipedia (4.9.25) </a:t>
            </a:r>
            <a:r>
              <a:rPr lang="de-CH" sz="1400" i="1" dirty="0"/>
              <a:t>Beratung.</a:t>
            </a:r>
          </a:p>
          <a:p>
            <a:endParaRPr lang="de-CH" sz="2200" dirty="0"/>
          </a:p>
        </p:txBody>
      </p:sp>
      <p:sp>
        <p:nvSpPr>
          <p:cNvPr id="4" name="Textplatzhalter 3">
            <a:extLst>
              <a:ext uri="{FF2B5EF4-FFF2-40B4-BE49-F238E27FC236}">
                <a16:creationId xmlns:a16="http://schemas.microsoft.com/office/drawing/2014/main" id="{6614C1F6-7123-7E2C-21B9-5D87CA730AFA}"/>
              </a:ext>
            </a:extLst>
          </p:cNvPr>
          <p:cNvSpPr>
            <a:spLocks noGrp="1"/>
          </p:cNvSpPr>
          <p:nvPr>
            <p:ph type="body" sz="quarter" idx="13"/>
          </p:nvPr>
        </p:nvSpPr>
        <p:spPr/>
        <p:txBody>
          <a:bodyPr/>
          <a:lstStyle/>
          <a:p>
            <a:endParaRPr lang="de-CH"/>
          </a:p>
        </p:txBody>
      </p:sp>
      <p:sp>
        <p:nvSpPr>
          <p:cNvPr id="5" name="Fußzeilenplatzhalter 4">
            <a:extLst>
              <a:ext uri="{FF2B5EF4-FFF2-40B4-BE49-F238E27FC236}">
                <a16:creationId xmlns:a16="http://schemas.microsoft.com/office/drawing/2014/main" id="{DDCF3981-DF60-B5F7-B0A2-AB8E5591655D}"/>
              </a:ext>
            </a:extLst>
          </p:cNvPr>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a:extLst>
              <a:ext uri="{FF2B5EF4-FFF2-40B4-BE49-F238E27FC236}">
                <a16:creationId xmlns:a16="http://schemas.microsoft.com/office/drawing/2014/main" id="{5D2B12BA-2329-F736-C542-6017BBA7CA08}"/>
              </a:ext>
            </a:extLst>
          </p:cNvPr>
          <p:cNvSpPr>
            <a:spLocks noGrp="1"/>
          </p:cNvSpPr>
          <p:nvPr>
            <p:ph type="sldNum" sz="quarter" idx="16"/>
          </p:nvPr>
        </p:nvSpPr>
        <p:spPr/>
        <p:txBody>
          <a:bodyPr/>
          <a:lstStyle/>
          <a:p>
            <a:fld id="{442AD375-037F-43D0-B059-5172DA06796A}" type="slidenum">
              <a:rPr lang="de-CH" smtClean="0"/>
              <a:pPr/>
              <a:t>3</a:t>
            </a:fld>
            <a:endParaRPr lang="de-CH" dirty="0"/>
          </a:p>
        </p:txBody>
      </p:sp>
    </p:spTree>
    <p:extLst>
      <p:ext uri="{BB962C8B-B14F-4D97-AF65-F5344CB8AC3E}">
        <p14:creationId xmlns:p14="http://schemas.microsoft.com/office/powerpoint/2010/main" val="3424856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p>
        </p:txBody>
      </p:sp>
      <p:sp>
        <p:nvSpPr>
          <p:cNvPr id="3" name="Inhaltsplatzhalter 2"/>
          <p:cNvSpPr>
            <a:spLocks noGrp="1"/>
          </p:cNvSpPr>
          <p:nvPr>
            <p:ph idx="1"/>
          </p:nvPr>
        </p:nvSpPr>
        <p:spPr/>
        <p:txBody>
          <a:bodyPr/>
          <a:lstStyle/>
          <a:p>
            <a:endParaRPr lang="de-CH" sz="1000" dirty="0"/>
          </a:p>
          <a:p>
            <a:pPr marL="171450" lvl="0" indent="-171450">
              <a:buFont typeface="Symbol" panose="05050102010706020507" pitchFamily="18" charset="2"/>
              <a:buChar char="-"/>
            </a:pPr>
            <a:r>
              <a:rPr lang="de-CH" dirty="0"/>
              <a:t>Kommunikation von Empfehlungen und Unterstützungsmassnahmen aus fachlicher Sicht</a:t>
            </a:r>
          </a:p>
          <a:p>
            <a:pPr marL="171450" lvl="0" indent="-171450">
              <a:buFont typeface="Symbol" panose="05050102010706020507" pitchFamily="18" charset="2"/>
              <a:buChar char="-"/>
            </a:pPr>
            <a:r>
              <a:rPr lang="de-CH" dirty="0"/>
              <a:t>Konkrete Zielvereinbarungen und Massnahmen: Was? Wer? Bis wann?</a:t>
            </a:r>
          </a:p>
          <a:p>
            <a:pPr marL="171450" lvl="0" indent="-171450">
              <a:buFont typeface="Symbol" panose="05050102010706020507" pitchFamily="18" charset="2"/>
              <a:buChar char="-"/>
            </a:pPr>
            <a:r>
              <a:rPr lang="de-CH" dirty="0"/>
              <a:t>Bei Nicht-Kooperation: Informationen zum weiteren Vorgehen, Information der Eltern über Melderechte und -pflichten sowie Bestimmungen zum Informationsaustausch </a:t>
            </a:r>
          </a:p>
          <a:p>
            <a:pPr lvl="0"/>
            <a:endParaRPr lang="de-CH" dirty="0"/>
          </a:p>
        </p:txBody>
      </p:sp>
      <p:sp>
        <p:nvSpPr>
          <p:cNvPr id="4" name="Textplatzhalter 3"/>
          <p:cNvSpPr>
            <a:spLocks noGrp="1"/>
          </p:cNvSpPr>
          <p:nvPr>
            <p:ph type="body" sz="quarter" idx="13"/>
          </p:nvPr>
        </p:nvSpPr>
        <p:spPr/>
        <p:txBody>
          <a:bodyPr/>
          <a:lstStyle/>
          <a:p>
            <a:r>
              <a:rPr lang="de-CH" dirty="0"/>
              <a:t> Gesprächsdurchführung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30</a:t>
            </a:fld>
            <a:endParaRPr lang="de-CH" dirty="0"/>
          </a:p>
        </p:txBody>
      </p:sp>
    </p:spTree>
    <p:extLst>
      <p:ext uri="{BB962C8B-B14F-4D97-AF65-F5344CB8AC3E}">
        <p14:creationId xmlns:p14="http://schemas.microsoft.com/office/powerpoint/2010/main" val="19307571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14488"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lvl="2"/>
            <a:r>
              <a:rPr lang="de-CH" sz="1900" b="1" dirty="0"/>
              <a:t>Gesprächswunsch ankündigen</a:t>
            </a:r>
          </a:p>
          <a:p>
            <a:r>
              <a:rPr lang="de-CH" sz="1900" dirty="0"/>
              <a:t>Wenn das unangenehme Thema direkt angesprochen werden soll:</a:t>
            </a:r>
          </a:p>
          <a:p>
            <a:pPr marL="0" lvl="1" indent="0">
              <a:buNone/>
            </a:pPr>
            <a:r>
              <a:rPr lang="de-CH" sz="1900" i="1" dirty="0"/>
              <a:t>«Frau Müller, haben Sie einen Moment? Ich würd gerne kurz mit Ihnen sprechen.»</a:t>
            </a:r>
          </a:p>
          <a:p>
            <a:pPr marL="0" lvl="1" indent="0">
              <a:buNone/>
            </a:pPr>
            <a:endParaRPr lang="de-CH" sz="1000" dirty="0"/>
          </a:p>
          <a:p>
            <a:r>
              <a:rPr lang="de-CH" sz="1900" dirty="0"/>
              <a:t>Wenn ein Termin für das Gespräch vereinbart werden soll:</a:t>
            </a:r>
          </a:p>
          <a:p>
            <a:pPr marL="0" lvl="1" indent="0">
              <a:buNone/>
            </a:pPr>
            <a:r>
              <a:rPr lang="de-CH" sz="1900" i="1" dirty="0"/>
              <a:t>«Frau Müller, ich würde gern mit Ihnen über Noah reden. Passt es Ihnen morgen um 17 Uhr?»</a:t>
            </a:r>
          </a:p>
          <a:p>
            <a:pPr marL="0" lvl="2" indent="0">
              <a:buNone/>
            </a:pPr>
            <a:endParaRPr lang="de-CH" sz="1000" b="1" dirty="0"/>
          </a:p>
          <a:p>
            <a:pPr lvl="2">
              <a:buFont typeface="+mj-lt"/>
              <a:buAutoNum type="arabicPeriod" startAt="2"/>
            </a:pPr>
            <a:r>
              <a:rPr lang="de-CH" sz="1900" b="1" dirty="0"/>
              <a:t>Gesprächseinstieg finden</a:t>
            </a:r>
          </a:p>
          <a:p>
            <a:pPr marL="0" lvl="2" indent="0">
              <a:buNone/>
            </a:pPr>
            <a:r>
              <a:rPr lang="de-CH" sz="1900" dirty="0"/>
              <a:t>Es macht einen grossen Unterschied, ob unerwartet, ungefragt &amp; ungebeten eine Rückmeldung gegeben oder vorher die „Erlaubnis“ dazu eingeholt wurde:</a:t>
            </a:r>
          </a:p>
          <a:p>
            <a:pPr marL="0" lvl="2" indent="0">
              <a:buNone/>
            </a:pPr>
            <a:r>
              <a:rPr lang="de-CH" sz="1900" i="1" dirty="0"/>
              <a:t>«Das Thema ist vermutlich etwas unangenehm, aber mir ist ein guter Kontakt mit Ihnen/Dir wichtig, daher möchte ich Ihnen/Dir gern zu einer Sache eine Rückmeldung geben. Ist das in Ordnung für Sie/Dich?»</a:t>
            </a:r>
            <a:endParaRPr lang="de-CH" sz="1900" dirty="0"/>
          </a:p>
          <a:p>
            <a:pPr marL="0" lvl="2" indent="0">
              <a:buNone/>
            </a:pPr>
            <a:endParaRPr lang="de-CH" b="1" dirty="0"/>
          </a:p>
          <a:p>
            <a:pPr lvl="2"/>
            <a:endParaRPr lang="de-CH" sz="1600" b="1" dirty="0"/>
          </a:p>
          <a:p>
            <a:pPr lvl="2"/>
            <a:endParaRPr lang="de-CH" b="1" dirty="0"/>
          </a:p>
          <a:p>
            <a:pPr marL="0" lvl="2" indent="0">
              <a:buNone/>
            </a:pPr>
            <a:endParaRPr lang="de-CH" sz="2400" dirty="0"/>
          </a:p>
          <a:p>
            <a:pPr marL="0" lvl="2" indent="0">
              <a:buNone/>
            </a:pPr>
            <a:endParaRPr lang="de-CH" b="1" dirty="0"/>
          </a:p>
          <a:p>
            <a:endParaRPr lang="de-CH" dirty="0"/>
          </a:p>
        </p:txBody>
      </p:sp>
      <p:sp>
        <p:nvSpPr>
          <p:cNvPr id="4" name="Textplatzhalter 3"/>
          <p:cNvSpPr>
            <a:spLocks noGrp="1"/>
          </p:cNvSpPr>
          <p:nvPr>
            <p:ph type="body" sz="quarter" idx="13"/>
          </p:nvPr>
        </p:nvSpPr>
        <p:spPr/>
        <p:txBody>
          <a:bodyPr/>
          <a:lstStyle/>
          <a:p>
            <a:r>
              <a:rPr lang="de-CH" dirty="0"/>
              <a:t>Beispiele: Wie kann Schwieriges zur Sprache gebracht werden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31</a:t>
            </a:fld>
            <a:endParaRPr lang="de-CH" dirty="0"/>
          </a:p>
        </p:txBody>
      </p:sp>
    </p:spTree>
    <p:extLst>
      <p:ext uri="{BB962C8B-B14F-4D97-AF65-F5344CB8AC3E}">
        <p14:creationId xmlns:p14="http://schemas.microsoft.com/office/powerpoint/2010/main" val="7555077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14488"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lvl="2">
              <a:buFont typeface="+mj-lt"/>
              <a:buAutoNum type="arabicPeriod" startAt="3"/>
            </a:pPr>
            <a:r>
              <a:rPr lang="de-CH" sz="1900" b="1" dirty="0"/>
              <a:t>Kurz &amp; knapp das unangenehme Thema ansprechen</a:t>
            </a:r>
          </a:p>
          <a:p>
            <a:pPr marL="0" lvl="2" indent="0">
              <a:buNone/>
            </a:pPr>
            <a:r>
              <a:rPr lang="de-CH" sz="1900" dirty="0"/>
              <a:t>Neutrale, sachliche und </a:t>
            </a:r>
            <a:r>
              <a:rPr lang="de-CH" sz="1900" b="1" dirty="0"/>
              <a:t>klare</a:t>
            </a:r>
            <a:r>
              <a:rPr lang="de-CH" sz="1900" dirty="0"/>
              <a:t> Formulierung. Gute Einleitungen sind: </a:t>
            </a:r>
            <a:r>
              <a:rPr lang="de-CH" sz="1900" i="1" dirty="0"/>
              <a:t>„Mir ist aufgefallen, dass …“</a:t>
            </a:r>
            <a:r>
              <a:rPr lang="de-CH" sz="1900" dirty="0"/>
              <a:t> oder </a:t>
            </a:r>
            <a:r>
              <a:rPr lang="de-CH" sz="1900" i="1" dirty="0"/>
              <a:t>„Ich habe bemerkt, dass …“</a:t>
            </a:r>
            <a:r>
              <a:rPr lang="de-CH" sz="1900" dirty="0"/>
              <a:t>.</a:t>
            </a:r>
          </a:p>
          <a:p>
            <a:pPr marL="0" lvl="2" indent="0">
              <a:buNone/>
            </a:pPr>
            <a:endParaRPr lang="de-CH" sz="1900" dirty="0"/>
          </a:p>
          <a:p>
            <a:pPr marL="0" lvl="2" indent="0">
              <a:buNone/>
            </a:pPr>
            <a:r>
              <a:rPr lang="de-CH" sz="1900" i="1" dirty="0"/>
              <a:t>«Mir ist aufgefallen, dass Noah an manchen Tagen mit stark verschmutzten Kleider in die Kita kommt und riecht. Ich bin mir sicher, dass Sie als Mutter das beste für Noah wollen. Es fällt mir nicht leicht, das Thema anzusprechen. Aber ich möchte gerne gemeinsam mit Ihnen eine Lösung finden. Wie sehen Sie das?»</a:t>
            </a:r>
            <a:endParaRPr lang="de-CH" sz="1900" dirty="0"/>
          </a:p>
          <a:p>
            <a:pPr marL="0" lvl="2" indent="0">
              <a:buNone/>
            </a:pPr>
            <a:endParaRPr lang="de-CH" sz="1900" b="1" dirty="0"/>
          </a:p>
          <a:p>
            <a:pPr marL="0" lvl="2" indent="0">
              <a:buNone/>
            </a:pPr>
            <a:r>
              <a:rPr lang="de-CH" sz="1900" i="1" dirty="0"/>
              <a:t>«Ich nehme wahr, dass Du in der letzten Zeit bei meinen Wochenbettbesuchen müde, gehetzt und gestresst auf mich wirkst. Ich mache mir deshalb Sorgen um Dich. Du hast als alleinerziehende Mutter mit einem Säugling und einem 2-jährigen Kleinkind viel zu bewältigen und zu tragen. Wie geht es Dir damit?»</a:t>
            </a:r>
          </a:p>
          <a:p>
            <a:pPr lvl="2">
              <a:buAutoNum type="arabicPeriod" startAt="4"/>
            </a:pPr>
            <a:endParaRPr lang="de-CH" b="1" dirty="0"/>
          </a:p>
          <a:p>
            <a:pPr lvl="2">
              <a:buAutoNum type="arabicPeriod" startAt="4"/>
            </a:pPr>
            <a:endParaRPr lang="de-CH" b="1" dirty="0"/>
          </a:p>
          <a:p>
            <a:pPr marL="0" lvl="2" indent="0">
              <a:buNone/>
            </a:pPr>
            <a:endParaRPr lang="de-CH" sz="2400" dirty="0"/>
          </a:p>
          <a:p>
            <a:pPr marL="0" lvl="2" indent="0">
              <a:buNone/>
            </a:pPr>
            <a:endParaRPr lang="de-CH" b="1" dirty="0"/>
          </a:p>
          <a:p>
            <a:endParaRPr lang="de-CH" dirty="0"/>
          </a:p>
        </p:txBody>
      </p:sp>
      <p:sp>
        <p:nvSpPr>
          <p:cNvPr id="4" name="Textplatzhalter 3"/>
          <p:cNvSpPr>
            <a:spLocks noGrp="1"/>
          </p:cNvSpPr>
          <p:nvPr>
            <p:ph type="body" sz="quarter" idx="13"/>
          </p:nvPr>
        </p:nvSpPr>
        <p:spPr/>
        <p:txBody>
          <a:bodyPr/>
          <a:lstStyle/>
          <a:p>
            <a:r>
              <a:rPr lang="de-CH" dirty="0"/>
              <a:t>Beispiele: Wie kann Schwieriges zur Sprache gebracht werden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32</a:t>
            </a:fld>
            <a:endParaRPr lang="de-CH" dirty="0"/>
          </a:p>
        </p:txBody>
      </p:sp>
    </p:spTree>
    <p:extLst>
      <p:ext uri="{BB962C8B-B14F-4D97-AF65-F5344CB8AC3E}">
        <p14:creationId xmlns:p14="http://schemas.microsoft.com/office/powerpoint/2010/main" val="3813941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14488"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marL="0" lvl="2" indent="0">
              <a:buNone/>
            </a:pPr>
            <a:endParaRPr lang="de-CH" sz="100" b="1" dirty="0"/>
          </a:p>
          <a:p>
            <a:pPr lvl="2">
              <a:buFont typeface="+mj-lt"/>
              <a:buAutoNum type="arabicPeriod" startAt="4"/>
            </a:pPr>
            <a:r>
              <a:rPr lang="de-CH" sz="1900" b="1" dirty="0"/>
              <a:t>Auswirkungen schildern</a:t>
            </a:r>
          </a:p>
          <a:p>
            <a:pPr marL="0" lvl="2" indent="0">
              <a:buNone/>
            </a:pPr>
            <a:r>
              <a:rPr lang="de-CH" sz="1900" dirty="0"/>
              <a:t>Beschreibung der Auswirkungen des Verhaltens auf die Beratungsperson oder deren Arbeit. Formulierung der Sätze </a:t>
            </a:r>
            <a:r>
              <a:rPr lang="de-CH" sz="1900" b="1" dirty="0"/>
              <a:t>in Ich-Form</a:t>
            </a:r>
            <a:r>
              <a:rPr lang="de-CH" sz="1900" dirty="0"/>
              <a:t> und als konkrete Beschreibung mit dem Ziel, </a:t>
            </a:r>
            <a:r>
              <a:rPr lang="de-CH" sz="1900" b="1" dirty="0"/>
              <a:t>das Problem aus der Welt zu schaffen</a:t>
            </a:r>
            <a:r>
              <a:rPr lang="de-CH" sz="1900" dirty="0"/>
              <a:t>.</a:t>
            </a:r>
          </a:p>
          <a:p>
            <a:pPr marL="0" lvl="2" indent="0">
              <a:buNone/>
            </a:pPr>
            <a:endParaRPr lang="de-CH" sz="1900" dirty="0"/>
          </a:p>
          <a:p>
            <a:pPr marL="0" lvl="2" indent="0">
              <a:buNone/>
            </a:pPr>
            <a:r>
              <a:rPr lang="de-CH" sz="1900" i="1" dirty="0"/>
              <a:t>«Noah wird wegen seinen dreckigen Kleidern und seinem Geruch von anderen Kindern gemieden und ist oft alleine. Das ist für ihn sehr schwierig und er leidet darunter.»</a:t>
            </a:r>
          </a:p>
          <a:p>
            <a:pPr marL="0" lvl="2" indent="0">
              <a:buNone/>
            </a:pPr>
            <a:endParaRPr lang="de-CH" sz="1900" i="1" dirty="0"/>
          </a:p>
          <a:p>
            <a:pPr marL="0" lvl="2" indent="0">
              <a:buNone/>
            </a:pPr>
            <a:r>
              <a:rPr lang="de-CH" sz="1900" i="1" dirty="0"/>
              <a:t>«Für das Wohlbefinden und die Entwicklung Deines Babys und auch der 2-jährigen Sarah ist es wichtig, dass es Dir gut geht und dass Du ausreichend Kraft, Energie und Freude hat. Ich finde es deshalb wichtig, dass wir gemeinsam schauen, was Du brauchst, damit es Dir besser geht.» </a:t>
            </a:r>
            <a:endParaRPr lang="de-CH" sz="1900" dirty="0"/>
          </a:p>
          <a:p>
            <a:pPr marL="0" lvl="2" indent="0">
              <a:buNone/>
            </a:pPr>
            <a:endParaRPr lang="de-CH" b="1" dirty="0"/>
          </a:p>
          <a:p>
            <a:pPr lvl="2">
              <a:buAutoNum type="arabicPeriod" startAt="4"/>
            </a:pPr>
            <a:endParaRPr lang="de-CH" b="1" dirty="0"/>
          </a:p>
          <a:p>
            <a:pPr lvl="2">
              <a:buAutoNum type="arabicPeriod" startAt="4"/>
            </a:pPr>
            <a:endParaRPr lang="de-CH" sz="1600" b="1" dirty="0"/>
          </a:p>
          <a:p>
            <a:pPr lvl="2">
              <a:buAutoNum type="arabicPeriod" startAt="4"/>
            </a:pPr>
            <a:endParaRPr lang="de-CH" b="1" dirty="0"/>
          </a:p>
          <a:p>
            <a:pPr marL="0" lvl="2" indent="0">
              <a:buNone/>
            </a:pPr>
            <a:endParaRPr lang="de-CH" sz="2400" dirty="0"/>
          </a:p>
          <a:p>
            <a:pPr marL="0" lvl="2" indent="0">
              <a:buNone/>
            </a:pPr>
            <a:endParaRPr lang="de-CH" b="1" dirty="0"/>
          </a:p>
          <a:p>
            <a:endParaRPr lang="de-CH" dirty="0"/>
          </a:p>
        </p:txBody>
      </p:sp>
      <p:sp>
        <p:nvSpPr>
          <p:cNvPr id="4" name="Textplatzhalter 3"/>
          <p:cNvSpPr>
            <a:spLocks noGrp="1"/>
          </p:cNvSpPr>
          <p:nvPr>
            <p:ph type="body" sz="quarter" idx="13"/>
          </p:nvPr>
        </p:nvSpPr>
        <p:spPr/>
        <p:txBody>
          <a:bodyPr/>
          <a:lstStyle/>
          <a:p>
            <a:r>
              <a:rPr lang="de-CH" dirty="0"/>
              <a:t>Beispiele: Wie kann Schwieriges zur Sprache gebracht werden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33</a:t>
            </a:fld>
            <a:endParaRPr lang="de-CH" dirty="0"/>
          </a:p>
        </p:txBody>
      </p:sp>
    </p:spTree>
    <p:extLst>
      <p:ext uri="{BB962C8B-B14F-4D97-AF65-F5344CB8AC3E}">
        <p14:creationId xmlns:p14="http://schemas.microsoft.com/office/powerpoint/2010/main" val="2746021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14488"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lvl="2">
              <a:buFont typeface="+mj-lt"/>
              <a:buAutoNum type="arabicPeriod" startAt="5"/>
            </a:pPr>
            <a:r>
              <a:rPr lang="de-CH" sz="1800" b="1" dirty="0"/>
              <a:t>Frage stellen</a:t>
            </a:r>
          </a:p>
          <a:p>
            <a:r>
              <a:rPr lang="de-CH" sz="1800" dirty="0"/>
              <a:t>Das Gegenüber dazu einladen, </a:t>
            </a:r>
            <a:r>
              <a:rPr lang="de-CH" sz="1800" dirty="0" err="1"/>
              <a:t>seine:ihre</a:t>
            </a:r>
            <a:r>
              <a:rPr lang="de-CH" sz="1800" dirty="0"/>
              <a:t> Sicht der Dinge mitzuteilen:</a:t>
            </a:r>
          </a:p>
          <a:p>
            <a:r>
              <a:rPr lang="de-CH" sz="1800" i="1" dirty="0"/>
              <a:t>«Was meinen Sie/Du dazu?» / «Wie sehen Sie/Du das?»</a:t>
            </a:r>
          </a:p>
          <a:p>
            <a:endParaRPr lang="de-CH" sz="1000" dirty="0"/>
          </a:p>
          <a:p>
            <a:r>
              <a:rPr lang="de-CH" sz="1800" dirty="0"/>
              <a:t>Folgende drei Reaktionen sind dabei möglich: </a:t>
            </a:r>
            <a:r>
              <a:rPr lang="de-CH" sz="1800" b="1" dirty="0"/>
              <a:t>Gefühlsausbruchs</a:t>
            </a:r>
            <a:r>
              <a:rPr lang="de-CH" sz="1800" dirty="0"/>
              <a:t>, </a:t>
            </a:r>
            <a:r>
              <a:rPr lang="de-CH" sz="1800" b="1" dirty="0"/>
              <a:t>Schweigen, Schilderung der Situation</a:t>
            </a:r>
            <a:r>
              <a:rPr lang="de-CH" sz="1800" dirty="0"/>
              <a:t> aus der Perspektive </a:t>
            </a:r>
            <a:r>
              <a:rPr lang="de-CH" sz="1800" dirty="0" err="1"/>
              <a:t>des:der</a:t>
            </a:r>
            <a:r>
              <a:rPr lang="de-CH" sz="1800" dirty="0"/>
              <a:t> </a:t>
            </a:r>
            <a:r>
              <a:rPr lang="de-CH" sz="1800" dirty="0" err="1"/>
              <a:t>Klient:in</a:t>
            </a:r>
            <a:endParaRPr lang="de-CH" sz="1800" dirty="0"/>
          </a:p>
          <a:p>
            <a:pPr marL="0" lvl="1" indent="0">
              <a:buNone/>
            </a:pPr>
            <a:endParaRPr lang="de-CH" sz="1000" b="1" dirty="0"/>
          </a:p>
          <a:p>
            <a:pPr lvl="2">
              <a:buFont typeface="+mj-lt"/>
              <a:buAutoNum type="arabicPeriod" startAt="6"/>
            </a:pPr>
            <a:r>
              <a:rPr lang="de-CH" sz="1800" b="1" dirty="0"/>
              <a:t>Eigenen Vorschlag oder Wunsch äussern</a:t>
            </a:r>
          </a:p>
          <a:p>
            <a:r>
              <a:rPr lang="de-CH" sz="1800" dirty="0"/>
              <a:t>Wenn sich die gemeinsame Lösungsfindung schwierig gestaltet, kann die Beratungsperson auch selber einen Vorschlag machen oder einen Wunsch äussern:</a:t>
            </a:r>
          </a:p>
          <a:p>
            <a:r>
              <a:rPr lang="de-CH" sz="1800" i="1" dirty="0"/>
              <a:t>«Darf ich einen Vorschlag machen? Ich sehe, dass Du im Moment viel Stress und wenig Zeit hast, Dich neben der Kinderbetreuung noch um Haushalt und Wäsche zu kümmern. Wäre es eine Möglichkeit, wenn wir da gemeinsam schauen, wer Dich in diesen Aufgaben unterstützen und im Haushalt und allenfalls auch punktuell in der Betreuung von Sarah entlasten könnte?» </a:t>
            </a:r>
            <a:endParaRPr lang="de-CH" sz="1800" dirty="0"/>
          </a:p>
          <a:p>
            <a:pPr marL="0" lvl="2" indent="0">
              <a:buNone/>
            </a:pPr>
            <a:endParaRPr lang="de-CH" b="1" dirty="0"/>
          </a:p>
          <a:p>
            <a:pPr lvl="2">
              <a:buAutoNum type="arabicPeriod" startAt="5"/>
            </a:pPr>
            <a:endParaRPr lang="de-CH" sz="1600" b="1" dirty="0"/>
          </a:p>
          <a:p>
            <a:pPr lvl="2">
              <a:buAutoNum type="arabicPeriod" startAt="5"/>
            </a:pPr>
            <a:endParaRPr lang="de-CH" b="1" dirty="0"/>
          </a:p>
          <a:p>
            <a:pPr marL="0" lvl="2" indent="0">
              <a:buNone/>
            </a:pPr>
            <a:endParaRPr lang="de-CH" sz="2400" dirty="0"/>
          </a:p>
          <a:p>
            <a:pPr marL="0" lvl="2" indent="0">
              <a:buNone/>
            </a:pPr>
            <a:endParaRPr lang="de-CH" b="1" dirty="0"/>
          </a:p>
          <a:p>
            <a:endParaRPr lang="de-CH" dirty="0"/>
          </a:p>
        </p:txBody>
      </p:sp>
      <p:sp>
        <p:nvSpPr>
          <p:cNvPr id="4" name="Textplatzhalter 3"/>
          <p:cNvSpPr>
            <a:spLocks noGrp="1"/>
          </p:cNvSpPr>
          <p:nvPr>
            <p:ph type="body" sz="quarter" idx="13"/>
          </p:nvPr>
        </p:nvSpPr>
        <p:spPr/>
        <p:txBody>
          <a:bodyPr/>
          <a:lstStyle/>
          <a:p>
            <a:r>
              <a:rPr lang="de-CH" dirty="0"/>
              <a:t>Beispiele: Wie kann Schwieriges zur Sprache gebracht werden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34</a:t>
            </a:fld>
            <a:endParaRPr lang="de-CH" dirty="0"/>
          </a:p>
        </p:txBody>
      </p:sp>
    </p:spTree>
    <p:extLst>
      <p:ext uri="{BB962C8B-B14F-4D97-AF65-F5344CB8AC3E}">
        <p14:creationId xmlns:p14="http://schemas.microsoft.com/office/powerpoint/2010/main" val="7259116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442480" cy="396044"/>
          </a:xfrm>
        </p:spPr>
        <p:txBody>
          <a:bodyPr/>
          <a:lstStyle/>
          <a:p>
            <a:r>
              <a:rPr lang="de-CH" dirty="0"/>
              <a:t>Methodik: Wie gelingen herausfordernde Gespräche?</a:t>
            </a:r>
          </a:p>
        </p:txBody>
      </p:sp>
      <p:sp>
        <p:nvSpPr>
          <p:cNvPr id="3" name="Inhaltsplatzhalter 2"/>
          <p:cNvSpPr>
            <a:spLocks noGrp="1"/>
          </p:cNvSpPr>
          <p:nvPr>
            <p:ph idx="1"/>
          </p:nvPr>
        </p:nvSpPr>
        <p:spPr/>
        <p:txBody>
          <a:bodyPr/>
          <a:lstStyle/>
          <a:p>
            <a:pPr lvl="2">
              <a:buFont typeface="+mj-lt"/>
              <a:buAutoNum type="arabicPeriod" startAt="7"/>
            </a:pPr>
            <a:r>
              <a:rPr lang="de-CH" sz="1900" b="1" dirty="0"/>
              <a:t>Einverständnis sichern &amp; Hilfe anbieten</a:t>
            </a:r>
          </a:p>
          <a:p>
            <a:r>
              <a:rPr lang="de-CH" sz="1900" dirty="0"/>
              <a:t>Nicht ohne die Zustimmung der anderen Person aus dem Gespräch gehen. Beide sollten idealerweise mit dem Ergebnis einverstanden sein. Klärung der zur Verfügung stehenden Ressourcen. </a:t>
            </a:r>
          </a:p>
          <a:p>
            <a:r>
              <a:rPr lang="de-CH" sz="1900" dirty="0"/>
              <a:t> </a:t>
            </a:r>
            <a:r>
              <a:rPr lang="de-CH" sz="1900" i="1" dirty="0"/>
              <a:t>«Kann ich Sie/Dich dabei unterstützen?» «Sind Sie/Du damit einverstanden? / Ist das für Sie/Dich in Ordnung?»</a:t>
            </a:r>
            <a:endParaRPr lang="de-CH" sz="1900" dirty="0"/>
          </a:p>
          <a:p>
            <a:endParaRPr lang="de-CH" sz="1000" b="1" dirty="0"/>
          </a:p>
          <a:p>
            <a:pPr lvl="2">
              <a:buFont typeface="+mj-lt"/>
              <a:buAutoNum type="arabicPeriod" startAt="8"/>
            </a:pPr>
            <a:r>
              <a:rPr lang="de-CH" sz="1900" b="1" dirty="0"/>
              <a:t>Gespräch beenden &amp; bedanken</a:t>
            </a:r>
          </a:p>
          <a:p>
            <a:r>
              <a:rPr lang="de-CH" sz="1900" dirty="0"/>
              <a:t>Das Gespräch beenden, indem sich die Beratungsperson beim Gegenüber bedankt:</a:t>
            </a:r>
          </a:p>
          <a:p>
            <a:r>
              <a:rPr lang="de-CH" sz="1900" i="1" dirty="0"/>
              <a:t>«Danke, dass Sie/Du dieses Gespräch mit mir geführt hast, das war nicht einfach. Ich weiss das wirklich zu schätzen.»</a:t>
            </a:r>
            <a:endParaRPr lang="de-CH" sz="1900" dirty="0"/>
          </a:p>
          <a:p>
            <a:pPr marL="0" lvl="2" indent="0">
              <a:buNone/>
            </a:pPr>
            <a:endParaRPr lang="de-CH" b="1" dirty="0"/>
          </a:p>
          <a:p>
            <a:pPr marL="0" lvl="2" indent="0">
              <a:buNone/>
            </a:pPr>
            <a:endParaRPr lang="de-CH" sz="2400" dirty="0"/>
          </a:p>
          <a:p>
            <a:pPr marL="0" lvl="2" indent="0">
              <a:buNone/>
            </a:pPr>
            <a:endParaRPr lang="de-CH" b="1" dirty="0"/>
          </a:p>
          <a:p>
            <a:endParaRPr lang="de-CH" dirty="0"/>
          </a:p>
        </p:txBody>
      </p:sp>
      <p:sp>
        <p:nvSpPr>
          <p:cNvPr id="4" name="Textplatzhalter 3"/>
          <p:cNvSpPr>
            <a:spLocks noGrp="1"/>
          </p:cNvSpPr>
          <p:nvPr>
            <p:ph type="body" sz="quarter" idx="13"/>
          </p:nvPr>
        </p:nvSpPr>
        <p:spPr/>
        <p:txBody>
          <a:bodyPr/>
          <a:lstStyle/>
          <a:p>
            <a:r>
              <a:rPr lang="de-CH" dirty="0"/>
              <a:t>Beispiele: Wie kann Schwieriges zur Sprache gebracht werden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35</a:t>
            </a:fld>
            <a:endParaRPr lang="de-CH" dirty="0"/>
          </a:p>
        </p:txBody>
      </p:sp>
    </p:spTree>
    <p:extLst>
      <p:ext uri="{BB962C8B-B14F-4D97-AF65-F5344CB8AC3E}">
        <p14:creationId xmlns:p14="http://schemas.microsoft.com/office/powerpoint/2010/main" val="12929700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370472" cy="396044"/>
          </a:xfrm>
        </p:spPr>
        <p:txBody>
          <a:bodyPr/>
          <a:lstStyle/>
          <a:p>
            <a:r>
              <a:rPr lang="de-CH" dirty="0"/>
              <a:t>Methodik: Was sollte vermieden werden?</a:t>
            </a:r>
          </a:p>
        </p:txBody>
      </p:sp>
      <p:sp>
        <p:nvSpPr>
          <p:cNvPr id="3" name="Inhaltsplatzhalter 2"/>
          <p:cNvSpPr>
            <a:spLocks noGrp="1"/>
          </p:cNvSpPr>
          <p:nvPr>
            <p:ph idx="1"/>
          </p:nvPr>
        </p:nvSpPr>
        <p:spPr/>
        <p:txBody>
          <a:bodyPr/>
          <a:lstStyle/>
          <a:p>
            <a:pPr lvl="1">
              <a:lnSpc>
                <a:spcPct val="150000"/>
              </a:lnSpc>
              <a:spcBef>
                <a:spcPct val="20000"/>
              </a:spcBef>
            </a:pPr>
            <a:r>
              <a:rPr lang="de-CH" dirty="0">
                <a:solidFill>
                  <a:prstClr val="black"/>
                </a:solidFill>
                <a:cs typeface="Lucida Sans Unicode" panose="020B0602030504020204" pitchFamily="34" charset="0"/>
              </a:rPr>
              <a:t>Bagatellisieren</a:t>
            </a:r>
          </a:p>
          <a:p>
            <a:pPr lvl="1">
              <a:lnSpc>
                <a:spcPct val="150000"/>
              </a:lnSpc>
              <a:spcBef>
                <a:spcPct val="20000"/>
              </a:spcBef>
            </a:pPr>
            <a:r>
              <a:rPr lang="de-CH" dirty="0">
                <a:solidFill>
                  <a:prstClr val="black"/>
                </a:solidFill>
                <a:cs typeface="Lucida Sans Unicode" panose="020B0602030504020204" pitchFamily="34" charset="0"/>
              </a:rPr>
              <a:t>Diagnostizieren</a:t>
            </a:r>
          </a:p>
          <a:p>
            <a:pPr lvl="1">
              <a:lnSpc>
                <a:spcPct val="150000"/>
              </a:lnSpc>
              <a:spcBef>
                <a:spcPct val="20000"/>
              </a:spcBef>
            </a:pPr>
            <a:r>
              <a:rPr lang="de-CH" dirty="0">
                <a:solidFill>
                  <a:prstClr val="black"/>
                </a:solidFill>
                <a:cs typeface="Lucida Sans Unicode" panose="020B0602030504020204" pitchFamily="34" charset="0"/>
              </a:rPr>
              <a:t>Dirigieren und Anbieten von Ratschlägen – </a:t>
            </a:r>
            <a:r>
              <a:rPr lang="de-CH" dirty="0" err="1">
                <a:solidFill>
                  <a:prstClr val="black"/>
                </a:solidFill>
                <a:cs typeface="Lucida Sans Unicode" panose="020B0602030504020204" pitchFamily="34" charset="0"/>
              </a:rPr>
              <a:t>Expert:innenrolle</a:t>
            </a:r>
            <a:endParaRPr lang="de-CH" dirty="0">
              <a:solidFill>
                <a:prstClr val="black"/>
              </a:solidFill>
              <a:cs typeface="Lucida Sans Unicode" panose="020B0602030504020204" pitchFamily="34" charset="0"/>
            </a:endParaRPr>
          </a:p>
          <a:p>
            <a:pPr lvl="1">
              <a:lnSpc>
                <a:spcPct val="150000"/>
              </a:lnSpc>
              <a:spcBef>
                <a:spcPct val="20000"/>
              </a:spcBef>
            </a:pPr>
            <a:r>
              <a:rPr lang="de-CH" dirty="0">
                <a:solidFill>
                  <a:prstClr val="black"/>
                </a:solidFill>
                <a:cs typeface="Lucida Sans Unicode" panose="020B0602030504020204" pitchFamily="34" charset="0"/>
              </a:rPr>
              <a:t>Examinieren – </a:t>
            </a:r>
            <a:r>
              <a:rPr lang="de-CH" dirty="0"/>
              <a:t>Frage-Antwort-Dynamik </a:t>
            </a:r>
            <a:endParaRPr lang="de-CH" dirty="0">
              <a:solidFill>
                <a:prstClr val="black"/>
              </a:solidFill>
              <a:cs typeface="Lucida Sans Unicode" panose="020B0602030504020204" pitchFamily="34" charset="0"/>
            </a:endParaRPr>
          </a:p>
          <a:p>
            <a:pPr lvl="1">
              <a:lnSpc>
                <a:spcPct val="150000"/>
              </a:lnSpc>
              <a:spcBef>
                <a:spcPct val="20000"/>
              </a:spcBef>
            </a:pPr>
            <a:r>
              <a:rPr lang="de-CH" dirty="0">
                <a:solidFill>
                  <a:prstClr val="black"/>
                </a:solidFill>
                <a:cs typeface="Lucida Sans Unicode" panose="020B0602030504020204" pitchFamily="34" charset="0"/>
              </a:rPr>
              <a:t>(Über)Identifikation der Beratungsperson mit der beratenen Person</a:t>
            </a:r>
          </a:p>
          <a:p>
            <a:pPr lvl="1">
              <a:lnSpc>
                <a:spcPct val="150000"/>
              </a:lnSpc>
              <a:spcBef>
                <a:spcPct val="20000"/>
              </a:spcBef>
            </a:pPr>
            <a:r>
              <a:rPr lang="de-CH" dirty="0">
                <a:solidFill>
                  <a:prstClr val="black"/>
                </a:solidFill>
                <a:cs typeface="Lucida Sans Unicode" panose="020B0602030504020204" pitchFamily="34" charset="0"/>
              </a:rPr>
              <a:t>Interpretieren – </a:t>
            </a:r>
            <a:r>
              <a:rPr lang="de-CH" dirty="0"/>
              <a:t>Vorzeitige Fokussierung</a:t>
            </a:r>
            <a:endParaRPr lang="de-CH" dirty="0">
              <a:solidFill>
                <a:prstClr val="black"/>
              </a:solidFill>
              <a:cs typeface="Lucida Sans Unicode" panose="020B0602030504020204" pitchFamily="34" charset="0"/>
            </a:endParaRPr>
          </a:p>
          <a:p>
            <a:pPr lvl="1">
              <a:lnSpc>
                <a:spcPct val="150000"/>
              </a:lnSpc>
              <a:spcBef>
                <a:spcPct val="20000"/>
              </a:spcBef>
            </a:pPr>
            <a:r>
              <a:rPr lang="de-CH" dirty="0">
                <a:solidFill>
                  <a:prstClr val="black"/>
                </a:solidFill>
                <a:cs typeface="Lucida Sans Unicode" panose="020B0602030504020204" pitchFamily="34" charset="0"/>
              </a:rPr>
              <a:t>Moralisieren/Bewerten/Abwerten/Etikettieren</a:t>
            </a:r>
          </a:p>
          <a:p>
            <a:pPr lvl="1">
              <a:lnSpc>
                <a:spcPct val="150000"/>
              </a:lnSpc>
              <a:spcBef>
                <a:spcPct val="20000"/>
              </a:spcBef>
            </a:pPr>
            <a:r>
              <a:rPr lang="de-CH" dirty="0">
                <a:solidFill>
                  <a:prstClr val="black"/>
                </a:solidFill>
                <a:cs typeface="Lucida Sans Unicode" panose="020B0602030504020204" pitchFamily="34" charset="0"/>
              </a:rPr>
              <a:t>Intellektualisieren</a:t>
            </a:r>
          </a:p>
          <a:p>
            <a:pPr marL="342900" lvl="0" indent="-342900">
              <a:lnSpc>
                <a:spcPct val="150000"/>
              </a:lnSpc>
              <a:spcBef>
                <a:spcPct val="20000"/>
              </a:spcBef>
              <a:buFontTx/>
              <a:buChar char="-"/>
            </a:pPr>
            <a:endParaRPr lang="de-CH" dirty="0">
              <a:solidFill>
                <a:prstClr val="black"/>
              </a:solidFill>
              <a:cs typeface="Lucida Sans Unicode" panose="020B0602030504020204" pitchFamily="34" charset="0"/>
            </a:endParaRPr>
          </a:p>
          <a:p>
            <a:pPr marL="342900" lvl="0" indent="-342900">
              <a:lnSpc>
                <a:spcPct val="150000"/>
              </a:lnSpc>
              <a:spcBef>
                <a:spcPct val="20000"/>
              </a:spcBef>
              <a:buFontTx/>
              <a:buChar char="-"/>
            </a:pPr>
            <a:endParaRPr lang="de-CH" dirty="0">
              <a:solidFill>
                <a:prstClr val="black"/>
              </a:solidFill>
              <a:cs typeface="Lucida Sans Unicode" panose="020B0602030504020204" pitchFamily="34" charset="0"/>
            </a:endParaRPr>
          </a:p>
          <a:p>
            <a:endParaRPr lang="de-CH" dirty="0"/>
          </a:p>
        </p:txBody>
      </p:sp>
      <p:sp>
        <p:nvSpPr>
          <p:cNvPr id="4" name="Textplatzhalter 3"/>
          <p:cNvSpPr>
            <a:spLocks noGrp="1"/>
          </p:cNvSpPr>
          <p:nvPr>
            <p:ph type="body" sz="quarter" idx="13"/>
          </p:nvPr>
        </p:nvSpPr>
        <p:spPr/>
        <p:txBody>
          <a:bodyPr/>
          <a:lstStyle/>
          <a:p>
            <a:r>
              <a:rPr lang="de-CH" dirty="0"/>
              <a:t>Stolpersteine und Fallen  </a:t>
            </a:r>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36</a:t>
            </a:fld>
            <a:endParaRPr lang="de-CH" dirty="0"/>
          </a:p>
        </p:txBody>
      </p:sp>
    </p:spTree>
    <p:extLst>
      <p:ext uri="{BB962C8B-B14F-4D97-AF65-F5344CB8AC3E}">
        <p14:creationId xmlns:p14="http://schemas.microsoft.com/office/powerpoint/2010/main" val="11068655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0000" y="601200"/>
            <a:ext cx="8586496" cy="349200"/>
          </a:xfrm>
        </p:spPr>
        <p:txBody>
          <a:bodyPr/>
          <a:lstStyle/>
          <a:p>
            <a:r>
              <a:rPr lang="de-CH" dirty="0"/>
              <a:t>Methodik: Wie gelingen herausfordernde Gespräche?</a:t>
            </a:r>
          </a:p>
        </p:txBody>
      </p:sp>
      <p:graphicFrame>
        <p:nvGraphicFramePr>
          <p:cNvPr id="8" name="Inhaltsplatzhalter 7"/>
          <p:cNvGraphicFramePr>
            <a:graphicFrameLocks noGrp="1"/>
          </p:cNvGraphicFramePr>
          <p:nvPr>
            <p:ph idx="1"/>
          </p:nvPr>
        </p:nvGraphicFramePr>
        <p:xfrm>
          <a:off x="449263" y="1673225"/>
          <a:ext cx="8255000" cy="3840480"/>
        </p:xfrm>
        <a:graphic>
          <a:graphicData uri="http://schemas.openxmlformats.org/drawingml/2006/table">
            <a:tbl>
              <a:tblPr firstRow="1" bandRow="1">
                <a:tableStyleId>{0E3FDE45-AF77-4B5C-9715-49D594BDF05E}</a:tableStyleId>
              </a:tblPr>
              <a:tblGrid>
                <a:gridCol w="3042617">
                  <a:extLst>
                    <a:ext uri="{9D8B030D-6E8A-4147-A177-3AD203B41FA5}">
                      <a16:colId xmlns:a16="http://schemas.microsoft.com/office/drawing/2014/main" val="1575226790"/>
                    </a:ext>
                  </a:extLst>
                </a:gridCol>
                <a:gridCol w="5212383">
                  <a:extLst>
                    <a:ext uri="{9D8B030D-6E8A-4147-A177-3AD203B41FA5}">
                      <a16:colId xmlns:a16="http://schemas.microsoft.com/office/drawing/2014/main" val="864116850"/>
                    </a:ext>
                  </a:extLst>
                </a:gridCol>
              </a:tblGrid>
              <a:tr h="370840">
                <a:tc>
                  <a:txBody>
                    <a:bodyPr/>
                    <a:lstStyle/>
                    <a:p>
                      <a:r>
                        <a:rPr lang="de-CH" b="0" dirty="0"/>
                        <a:t>Erfassen</a:t>
                      </a:r>
                    </a:p>
                  </a:txBody>
                  <a:tcPr/>
                </a:tc>
                <a:tc>
                  <a:txBody>
                    <a:bodyPr/>
                    <a:lstStyle/>
                    <a:p>
                      <a:pPr marL="285750" indent="-285750">
                        <a:buFont typeface="Symbol" panose="05050102010706020507" pitchFamily="18" charset="2"/>
                        <a:buChar char="-"/>
                      </a:pPr>
                      <a:r>
                        <a:rPr lang="de-CH" b="0" dirty="0"/>
                        <a:t>Sicherstellen der Verständigung</a:t>
                      </a:r>
                    </a:p>
                    <a:p>
                      <a:pPr marL="285750" indent="-285750">
                        <a:buFont typeface="Symbol" panose="05050102010706020507" pitchFamily="18" charset="2"/>
                        <a:buChar char="-"/>
                      </a:pPr>
                      <a:r>
                        <a:rPr lang="de-CH" b="0" dirty="0"/>
                        <a:t>Transkulturelle Assessment </a:t>
                      </a:r>
                    </a:p>
                    <a:p>
                      <a:pPr marL="285750" indent="-285750">
                        <a:buFont typeface="Symbol" panose="05050102010706020507" pitchFamily="18" charset="2"/>
                        <a:buChar char="-"/>
                      </a:pPr>
                      <a:r>
                        <a:rPr lang="de-CH" b="0" dirty="0"/>
                        <a:t>Aufbau einer vertrauensvollen Beziehung</a:t>
                      </a:r>
                      <a:endParaRPr lang="de-CH" b="0" dirty="0">
                        <a:latin typeface="Lucida Sans Unicode" panose="020B0602030504020204" pitchFamily="34" charset="0"/>
                        <a:cs typeface="Lucida Sans Unicode" panose="020B0602030504020204" pitchFamily="34" charset="0"/>
                      </a:endParaRPr>
                    </a:p>
                  </a:txBody>
                  <a:tcPr/>
                </a:tc>
                <a:extLst>
                  <a:ext uri="{0D108BD9-81ED-4DB2-BD59-A6C34878D82A}">
                    <a16:rowId xmlns:a16="http://schemas.microsoft.com/office/drawing/2014/main" val="2319908627"/>
                  </a:ext>
                </a:extLst>
              </a:tr>
              <a:tr h="370840">
                <a:tc>
                  <a:txBody>
                    <a:bodyPr/>
                    <a:lstStyle/>
                    <a:p>
                      <a:r>
                        <a:rPr lang="de-CH" dirty="0"/>
                        <a:t>Verstehen</a:t>
                      </a:r>
                    </a:p>
                  </a:txBody>
                  <a:tcPr/>
                </a:tc>
                <a:tc>
                  <a:txBody>
                    <a:bodyPr/>
                    <a:lstStyle/>
                    <a:p>
                      <a:pPr marL="285750" indent="-285750">
                        <a:buFont typeface="Symbol" panose="05050102010706020507" pitchFamily="18" charset="2"/>
                        <a:buChar char="-"/>
                      </a:pPr>
                      <a:r>
                        <a:rPr lang="de-CH" dirty="0"/>
                        <a:t>Neutrale, vorurteilsfreie Haltung</a:t>
                      </a:r>
                    </a:p>
                    <a:p>
                      <a:pPr marL="285750" indent="-285750">
                        <a:buFont typeface="Symbol" panose="05050102010706020507" pitchFamily="18" charset="2"/>
                        <a:buChar char="-"/>
                      </a:pPr>
                      <a:r>
                        <a:rPr lang="de-CH" dirty="0"/>
                        <a:t>Migrationsspezifisches Wissen</a:t>
                      </a:r>
                    </a:p>
                    <a:p>
                      <a:pPr marL="285750" indent="-285750">
                        <a:buFont typeface="Symbol" panose="05050102010706020507" pitchFamily="18" charset="2"/>
                        <a:buChar char="-"/>
                      </a:pPr>
                      <a:r>
                        <a:rPr lang="de-CH" dirty="0"/>
                        <a:t>Empathie</a:t>
                      </a:r>
                    </a:p>
                    <a:p>
                      <a:endParaRPr lang="de-CH" dirty="0"/>
                    </a:p>
                  </a:txBody>
                  <a:tcPr/>
                </a:tc>
                <a:extLst>
                  <a:ext uri="{0D108BD9-81ED-4DB2-BD59-A6C34878D82A}">
                    <a16:rowId xmlns:a16="http://schemas.microsoft.com/office/drawing/2014/main" val="4011728175"/>
                  </a:ext>
                </a:extLst>
              </a:tr>
              <a:tr h="370840">
                <a:tc>
                  <a:txBody>
                    <a:bodyPr/>
                    <a:lstStyle/>
                    <a:p>
                      <a:r>
                        <a:rPr lang="de-CH" dirty="0"/>
                        <a:t>Handeln</a:t>
                      </a:r>
                    </a:p>
                  </a:txBody>
                  <a:tcPr/>
                </a:tc>
                <a:tc>
                  <a:txBody>
                    <a:bodyPr/>
                    <a:lstStyle/>
                    <a:p>
                      <a:pPr marL="285750" indent="-285750">
                        <a:buFont typeface="Symbol" panose="05050102010706020507" pitchFamily="18" charset="2"/>
                        <a:buChar char="-"/>
                      </a:pPr>
                      <a:r>
                        <a:rPr lang="de-CH" dirty="0"/>
                        <a:t>Orientierung an den realen Bedürfnissen</a:t>
                      </a:r>
                    </a:p>
                    <a:p>
                      <a:pPr marL="285750" indent="-285750">
                        <a:buFont typeface="Symbol" panose="05050102010706020507" pitchFamily="18" charset="2"/>
                        <a:buChar char="-"/>
                      </a:pPr>
                      <a:r>
                        <a:rPr lang="de-CH" dirty="0"/>
                        <a:t>Anwendung des Fachwissens auch im Migrationskontext</a:t>
                      </a:r>
                    </a:p>
                    <a:p>
                      <a:pPr marL="285750" indent="-285750">
                        <a:buFont typeface="Symbol" panose="05050102010706020507" pitchFamily="18" charset="2"/>
                        <a:buChar char="-"/>
                      </a:pPr>
                      <a:r>
                        <a:rPr lang="de-CH" dirty="0"/>
                        <a:t>Das eigene Handeln richtet sich nach den vorgegebenen Zielen </a:t>
                      </a:r>
                    </a:p>
                    <a:p>
                      <a:endParaRPr lang="de-CH" dirty="0"/>
                    </a:p>
                  </a:txBody>
                  <a:tcPr/>
                </a:tc>
                <a:extLst>
                  <a:ext uri="{0D108BD9-81ED-4DB2-BD59-A6C34878D82A}">
                    <a16:rowId xmlns:a16="http://schemas.microsoft.com/office/drawing/2014/main" val="2588644824"/>
                  </a:ext>
                </a:extLst>
              </a:tr>
            </a:tbl>
          </a:graphicData>
        </a:graphic>
      </p:graphicFrame>
      <p:sp>
        <p:nvSpPr>
          <p:cNvPr id="4" name="Textplatzhalter 3"/>
          <p:cNvSpPr>
            <a:spLocks noGrp="1"/>
          </p:cNvSpPr>
          <p:nvPr>
            <p:ph type="body" sz="quarter" idx="13"/>
          </p:nvPr>
        </p:nvSpPr>
        <p:spPr/>
        <p:txBody>
          <a:bodyPr/>
          <a:lstStyle/>
          <a:p>
            <a:r>
              <a:rPr lang="de-CH" dirty="0">
                <a:latin typeface="+mj-lt"/>
                <a:cs typeface="Lucida Sans Unicode" panose="020B0602030504020204" pitchFamily="34" charset="0"/>
              </a:rPr>
              <a:t>Familien mit Migrationshintergrund: Transkulturelle Kompetenz</a:t>
            </a:r>
            <a:endParaRPr lang="de-CH" dirty="0">
              <a:latin typeface="+mj-lt"/>
            </a:endParaRPr>
          </a:p>
        </p:txBody>
      </p:sp>
    </p:spTree>
    <p:extLst>
      <p:ext uri="{BB962C8B-B14F-4D97-AF65-F5344CB8AC3E}">
        <p14:creationId xmlns:p14="http://schemas.microsoft.com/office/powerpoint/2010/main" val="1984921625"/>
      </p:ext>
    </p:extLst>
  </p:cSld>
  <p:clrMapOvr>
    <a:masterClrMapping/>
  </p:clrMapOvr>
  <mc:AlternateContent xmlns:mc="http://schemas.openxmlformats.org/markup-compatibility/2006" xmlns:p14="http://schemas.microsoft.com/office/powerpoint/2010/main">
    <mc:Choice Requires="p14">
      <p:transition spd="slow" p14:dur="2000" advTm="75990"/>
    </mc:Choice>
    <mc:Fallback xmlns="">
      <p:transition spd="slow" advTm="7599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0000" y="1674000"/>
            <a:ext cx="8082440" cy="4608512"/>
          </a:xfrm>
        </p:spPr>
        <p:txBody>
          <a:bodyPr>
            <a:noAutofit/>
          </a:bodyPr>
          <a:lstStyle/>
          <a:p>
            <a:pPr marL="285750" indent="-285750">
              <a:buFont typeface="Symbol" panose="05050102010706020507" pitchFamily="18" charset="2"/>
              <a:buChar char="-"/>
            </a:pPr>
            <a:r>
              <a:rPr lang="de-CH" dirty="0">
                <a:cs typeface="Lucida Sans Unicode" panose="020B0602030504020204" pitchFamily="34" charset="0"/>
              </a:rPr>
              <a:t>Selbstreflexive Haltung</a:t>
            </a:r>
          </a:p>
          <a:p>
            <a:pPr marL="285750" indent="-285750">
              <a:buFont typeface="Symbol" panose="05050102010706020507" pitchFamily="18" charset="2"/>
              <a:buChar char="-"/>
            </a:pPr>
            <a:r>
              <a:rPr lang="de-CH" dirty="0">
                <a:cs typeface="Lucida Sans Unicode" panose="020B0602030504020204" pitchFamily="34" charset="0"/>
              </a:rPr>
              <a:t>Haltung der Offenheit für Erfahrung</a:t>
            </a:r>
          </a:p>
          <a:p>
            <a:pPr marL="285750" indent="-285750">
              <a:buFont typeface="Symbol" panose="05050102010706020507" pitchFamily="18" charset="2"/>
              <a:buChar char="-"/>
            </a:pPr>
            <a:r>
              <a:rPr lang="de-CH" dirty="0">
                <a:cs typeface="Lucida Sans Unicode" panose="020B0602030504020204" pitchFamily="34" charset="0"/>
              </a:rPr>
              <a:t>Aktiv bejahende Haltung von Vielfalt</a:t>
            </a:r>
          </a:p>
          <a:p>
            <a:pPr marL="285750" indent="-285750">
              <a:buFont typeface="Symbol" panose="05050102010706020507" pitchFamily="18" charset="2"/>
              <a:buChar char="-"/>
            </a:pPr>
            <a:r>
              <a:rPr lang="de-CH" dirty="0">
                <a:cs typeface="Lucida Sans Unicode" panose="020B0602030504020204" pitchFamily="34" charset="0"/>
              </a:rPr>
              <a:t>Bereitschaft, sich in bisherigen Überzeugungen irritieren zu lassen</a:t>
            </a:r>
          </a:p>
          <a:p>
            <a:pPr marL="285750" indent="-285750">
              <a:buFont typeface="Symbol" panose="05050102010706020507" pitchFamily="18" charset="2"/>
              <a:buChar char="-"/>
            </a:pPr>
            <a:r>
              <a:rPr lang="de-CH" dirty="0">
                <a:cs typeface="Lucida Sans Unicode" panose="020B0602030504020204" pitchFamily="34" charset="0"/>
              </a:rPr>
              <a:t>Ambiguitätstoleranz (Umgang mit Mehrdeutigkeit/Widersprüchen)</a:t>
            </a:r>
          </a:p>
          <a:p>
            <a:pPr marL="285750" indent="-285750">
              <a:buFont typeface="Symbol" panose="05050102010706020507" pitchFamily="18" charset="2"/>
              <a:buChar char="-"/>
            </a:pPr>
            <a:r>
              <a:rPr lang="de-CH" dirty="0">
                <a:cs typeface="Lucida Sans Unicode" panose="020B0602030504020204" pitchFamily="34" charset="0"/>
              </a:rPr>
              <a:t>Multiperspektivische Haltung</a:t>
            </a:r>
          </a:p>
          <a:p>
            <a:pPr marL="285750" indent="-285750">
              <a:buFont typeface="Symbol" panose="05050102010706020507" pitchFamily="18" charset="2"/>
              <a:buChar char="-"/>
            </a:pPr>
            <a:r>
              <a:rPr lang="de-CH" dirty="0">
                <a:cs typeface="Lucida Sans Unicode" panose="020B0602030504020204" pitchFamily="34" charset="0"/>
              </a:rPr>
              <a:t>Respektvolle Haltung</a:t>
            </a:r>
          </a:p>
          <a:p>
            <a:pPr marL="285750" indent="-285750">
              <a:buFont typeface="Symbol" panose="05050102010706020507" pitchFamily="18" charset="2"/>
              <a:buChar char="-"/>
            </a:pPr>
            <a:r>
              <a:rPr lang="de-CH" dirty="0">
                <a:cs typeface="Lucida Sans Unicode" panose="020B0602030504020204" pitchFamily="34" charset="0"/>
              </a:rPr>
              <a:t>Kommunikative und konfliktbereite Haltung </a:t>
            </a:r>
          </a:p>
        </p:txBody>
      </p:sp>
      <p:sp>
        <p:nvSpPr>
          <p:cNvPr id="8" name="Textplatzhalter 7"/>
          <p:cNvSpPr>
            <a:spLocks noGrp="1"/>
          </p:cNvSpPr>
          <p:nvPr>
            <p:ph type="body" sz="quarter" idx="14"/>
          </p:nvPr>
        </p:nvSpPr>
        <p:spPr/>
        <p:txBody>
          <a:bodyPr/>
          <a:lstStyle/>
          <a:p>
            <a:r>
              <a:rPr lang="de-CH" dirty="0">
                <a:latin typeface="+mj-lt"/>
                <a:cs typeface="Lucida Sans Unicode" panose="020B0602030504020204" pitchFamily="34" charset="0"/>
              </a:rPr>
              <a:t>Professionelle Haltung in der transkulturellen Arbeit</a:t>
            </a:r>
          </a:p>
          <a:p>
            <a:endParaRPr lang="de-CH" dirty="0"/>
          </a:p>
        </p:txBody>
      </p:sp>
      <p:sp>
        <p:nvSpPr>
          <p:cNvPr id="6" name="Fußzeilenplatzhalter 5"/>
          <p:cNvSpPr>
            <a:spLocks noGrp="1"/>
          </p:cNvSpPr>
          <p:nvPr>
            <p:ph type="ftr" sz="quarter" idx="16"/>
          </p:nvPr>
        </p:nvSpPr>
        <p:spPr/>
        <p:txBody>
          <a:bodyPr/>
          <a:lstStyle/>
          <a:p>
            <a:r>
              <a:rPr lang="de-CH"/>
              <a:t>|  Mütter- und Väterberatung Kanton Bern, März 23</a:t>
            </a:r>
            <a:endParaRPr lang="de-CH" dirty="0"/>
          </a:p>
        </p:txBody>
      </p:sp>
      <p:sp>
        <p:nvSpPr>
          <p:cNvPr id="4" name="Foliennummernplatzhalter 3"/>
          <p:cNvSpPr>
            <a:spLocks noGrp="1"/>
          </p:cNvSpPr>
          <p:nvPr>
            <p:ph type="sldNum" sz="quarter" idx="17"/>
          </p:nvPr>
        </p:nvSpPr>
        <p:spPr/>
        <p:txBody>
          <a:bodyPr/>
          <a:lstStyle/>
          <a:p>
            <a:fld id="{442AD375-037F-43D0-B059-5172DA06796A}" type="slidenum">
              <a:rPr lang="de-CH" smtClean="0"/>
              <a:pPr/>
              <a:t>38</a:t>
            </a:fld>
            <a:endParaRPr lang="de-CH" dirty="0"/>
          </a:p>
        </p:txBody>
      </p:sp>
      <p:sp>
        <p:nvSpPr>
          <p:cNvPr id="10" name="Titel 1">
            <a:extLst>
              <a:ext uri="{FF2B5EF4-FFF2-40B4-BE49-F238E27FC236}">
                <a16:creationId xmlns:a16="http://schemas.microsoft.com/office/drawing/2014/main" id="{92CE1F52-105B-60A2-5808-30320CDD3134}"/>
              </a:ext>
            </a:extLst>
          </p:cNvPr>
          <p:cNvSpPr>
            <a:spLocks noGrp="1"/>
          </p:cNvSpPr>
          <p:nvPr>
            <p:ph type="title"/>
          </p:nvPr>
        </p:nvSpPr>
        <p:spPr>
          <a:xfrm>
            <a:off x="449262" y="601663"/>
            <a:ext cx="8515225" cy="348737"/>
          </a:xfrm>
        </p:spPr>
        <p:txBody>
          <a:bodyPr/>
          <a:lstStyle/>
          <a:p>
            <a:r>
              <a:rPr lang="de-CH" dirty="0"/>
              <a:t>Methodik: Wie gelingen herausfordernde Gespräche?</a:t>
            </a:r>
          </a:p>
        </p:txBody>
      </p:sp>
    </p:spTree>
    <p:extLst>
      <p:ext uri="{BB962C8B-B14F-4D97-AF65-F5344CB8AC3E}">
        <p14:creationId xmlns:p14="http://schemas.microsoft.com/office/powerpoint/2010/main" val="4161521150"/>
      </p:ext>
    </p:extLst>
  </p:cSld>
  <p:clrMapOvr>
    <a:masterClrMapping/>
  </p:clrMapOvr>
  <mc:AlternateContent xmlns:mc="http://schemas.openxmlformats.org/markup-compatibility/2006" xmlns:p14="http://schemas.microsoft.com/office/powerpoint/2010/main">
    <mc:Choice Requires="p14">
      <p:transition spd="slow" p14:dur="2000" advTm="1693"/>
    </mc:Choice>
    <mc:Fallback xmlns="">
      <p:transition spd="slow" advTm="1693"/>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0000" y="1673226"/>
            <a:ext cx="4670231" cy="4612790"/>
          </a:xfrm>
        </p:spPr>
        <p:txBody>
          <a:bodyPr/>
          <a:lstStyle/>
          <a:p>
            <a:pPr marL="285750" indent="-285750">
              <a:buFont typeface="Symbol" panose="05050102010706020507" pitchFamily="18" charset="2"/>
              <a:buChar char="-"/>
            </a:pPr>
            <a:r>
              <a:rPr lang="de-CH" dirty="0">
                <a:latin typeface="+mn-lt"/>
                <a:cs typeface="Lucida Sans Unicode" panose="020B0602030504020204" pitchFamily="34" charset="0"/>
              </a:rPr>
              <a:t>Blickkontakt mit der Mutter/dem Vater behalten</a:t>
            </a:r>
          </a:p>
          <a:p>
            <a:pPr marL="285750" indent="-285750">
              <a:buFont typeface="Symbol" panose="05050102010706020507" pitchFamily="18" charset="2"/>
              <a:buChar char="-"/>
            </a:pPr>
            <a:r>
              <a:rPr lang="de-CH" dirty="0">
                <a:latin typeface="+mn-lt"/>
                <a:cs typeface="Lucida Sans Unicode" panose="020B0602030504020204" pitchFamily="34" charset="0"/>
              </a:rPr>
              <a:t>Natürliche Mimik und Gestik beibehalten</a:t>
            </a:r>
          </a:p>
          <a:p>
            <a:pPr marL="285750" indent="-285750">
              <a:buFont typeface="Symbol" panose="05050102010706020507" pitchFamily="18" charset="2"/>
              <a:buChar char="-"/>
            </a:pPr>
            <a:r>
              <a:rPr lang="de-CH" dirty="0">
                <a:latin typeface="+mn-lt"/>
                <a:cs typeface="Lucida Sans Unicode" panose="020B0602030504020204" pitchFamily="34" charset="0"/>
              </a:rPr>
              <a:t>Mutter/Vater direkt ansprechen</a:t>
            </a:r>
          </a:p>
          <a:p>
            <a:pPr marL="285750" indent="-285750">
              <a:buFont typeface="Symbol" panose="05050102010706020507" pitchFamily="18" charset="2"/>
              <a:buChar char="-"/>
            </a:pPr>
            <a:r>
              <a:rPr lang="de-CH" dirty="0">
                <a:latin typeface="+mn-lt"/>
                <a:cs typeface="Lucida Sans Unicode" panose="020B0602030504020204" pitchFamily="34" charset="0"/>
              </a:rPr>
              <a:t>Langsam und deutlich sprechen</a:t>
            </a:r>
          </a:p>
          <a:p>
            <a:pPr marL="285750" indent="-285750">
              <a:buFont typeface="Symbol" panose="05050102010706020507" pitchFamily="18" charset="2"/>
              <a:buChar char="-"/>
            </a:pPr>
            <a:r>
              <a:rPr lang="de-CH" dirty="0">
                <a:latin typeface="+mn-lt"/>
                <a:cs typeface="Lucida Sans Unicode" panose="020B0602030504020204" pitchFamily="34" charset="0"/>
              </a:rPr>
              <a:t>Einfache Sprache</a:t>
            </a:r>
          </a:p>
          <a:p>
            <a:pPr marL="285750" indent="-285750">
              <a:buFont typeface="Symbol" panose="05050102010706020507" pitchFamily="18" charset="2"/>
              <a:buChar char="-"/>
            </a:pPr>
            <a:r>
              <a:rPr lang="de-CH" dirty="0">
                <a:latin typeface="+mn-lt"/>
                <a:cs typeface="Lucida Sans Unicode" panose="020B0602030504020204" pitchFamily="34" charset="0"/>
              </a:rPr>
              <a:t>Kurze Sätze (1 Information = 1 Satz) </a:t>
            </a:r>
          </a:p>
          <a:p>
            <a:pPr marL="285750" indent="-285750">
              <a:buFont typeface="Symbol" panose="05050102010706020507" pitchFamily="18" charset="2"/>
              <a:buChar char="-"/>
            </a:pPr>
            <a:r>
              <a:rPr lang="de-CH" dirty="0">
                <a:latin typeface="+mn-lt"/>
                <a:cs typeface="Lucida Sans Unicode" panose="020B0602030504020204" pitchFamily="34" charset="0"/>
              </a:rPr>
              <a:t>Pausen</a:t>
            </a:r>
          </a:p>
          <a:p>
            <a:pPr marL="285750" indent="-285750">
              <a:buFont typeface="Symbol" panose="05050102010706020507" pitchFamily="18" charset="2"/>
              <a:buChar char="-"/>
            </a:pPr>
            <a:r>
              <a:rPr lang="de-CH" dirty="0">
                <a:latin typeface="+mn-lt"/>
                <a:cs typeface="Lucida Sans Unicode" panose="020B0602030504020204" pitchFamily="34" charset="0"/>
              </a:rPr>
              <a:t>Hochdeutsch sprechen</a:t>
            </a:r>
          </a:p>
          <a:p>
            <a:pPr marL="285750" indent="-285750">
              <a:buFont typeface="Symbol" panose="05050102010706020507" pitchFamily="18" charset="2"/>
              <a:buChar char="-"/>
            </a:pPr>
            <a:r>
              <a:rPr lang="de-CH" dirty="0">
                <a:latin typeface="+mn-lt"/>
                <a:cs typeface="Lucida Sans Unicode" panose="020B0602030504020204" pitchFamily="34" charset="0"/>
              </a:rPr>
              <a:t>Nachfragen </a:t>
            </a:r>
          </a:p>
          <a:p>
            <a:pPr marL="285750" indent="-285750">
              <a:buFont typeface="Symbol" panose="05050102010706020507" pitchFamily="18" charset="2"/>
              <a:buChar char="-"/>
            </a:pPr>
            <a:r>
              <a:rPr lang="de-CH" dirty="0">
                <a:latin typeface="+mn-lt"/>
                <a:cs typeface="Lucida Sans Unicode" panose="020B0602030504020204" pitchFamily="34" charset="0"/>
              </a:rPr>
              <a:t>Gehörtes in eigenen Worten zusammenfassen </a:t>
            </a:r>
          </a:p>
          <a:p>
            <a:endParaRPr lang="de-CH" dirty="0">
              <a:latin typeface="Lucida Sans Unicode" panose="020B0602030504020204" pitchFamily="34" charset="0"/>
              <a:cs typeface="Lucida Sans Unicode" panose="020B0602030504020204" pitchFamily="34" charset="0"/>
            </a:endParaRPr>
          </a:p>
          <a:p>
            <a:endParaRPr lang="de-CH" dirty="0">
              <a:latin typeface="Lucida Sans Unicode" panose="020B0602030504020204" pitchFamily="34" charset="0"/>
              <a:cs typeface="Lucida Sans Unicode" panose="020B0602030504020204" pitchFamily="34" charset="0"/>
            </a:endParaRPr>
          </a:p>
        </p:txBody>
      </p:sp>
      <p:sp>
        <p:nvSpPr>
          <p:cNvPr id="17" name="Textplatzhalter 16"/>
          <p:cNvSpPr>
            <a:spLocks noGrp="1"/>
          </p:cNvSpPr>
          <p:nvPr>
            <p:ph type="body" sz="quarter" idx="13"/>
          </p:nvPr>
        </p:nvSpPr>
        <p:spPr/>
        <p:txBody>
          <a:bodyPr/>
          <a:lstStyle/>
          <a:p>
            <a:r>
              <a:rPr lang="de-CH" dirty="0">
                <a:solidFill>
                  <a:srgbClr val="E4471E"/>
                </a:solidFill>
                <a:ea typeface="+mj-ea"/>
                <a:cs typeface="Lucida Sans Unicode" panose="020B0602030504020204" pitchFamily="34" charset="0"/>
              </a:rPr>
              <a:t>«Spielregeln» der Kommunikation in der Arbeit mit Dolmetschenden</a:t>
            </a:r>
            <a:endParaRPr lang="de-CH" dirty="0"/>
          </a:p>
        </p:txBody>
      </p:sp>
      <p:sp>
        <p:nvSpPr>
          <p:cNvPr id="5" name="Fußzeilenplatzhalter 4"/>
          <p:cNvSpPr>
            <a:spLocks noGrp="1"/>
          </p:cNvSpPr>
          <p:nvPr>
            <p:ph type="ftr" sz="quarter" idx="15"/>
          </p:nvPr>
        </p:nvSpPr>
        <p:spPr/>
        <p:txBody>
          <a:bodyPr/>
          <a:lstStyle/>
          <a:p>
            <a:r>
              <a:rPr lang="de-CH"/>
              <a:t>|  Mütter- und Väterberatung Kanton Bern, März 23</a:t>
            </a:r>
            <a:endParaRPr lang="de-CH" dirty="0"/>
          </a:p>
        </p:txBody>
      </p:sp>
      <p:grpSp>
        <p:nvGrpSpPr>
          <p:cNvPr id="6" name="Gruppieren 5"/>
          <p:cNvGrpSpPr/>
          <p:nvPr/>
        </p:nvGrpSpPr>
        <p:grpSpPr>
          <a:xfrm>
            <a:off x="5364088" y="3538763"/>
            <a:ext cx="3441236" cy="2122485"/>
            <a:chOff x="1626076" y="2297646"/>
            <a:chExt cx="4289017" cy="3016142"/>
          </a:xfrm>
        </p:grpSpPr>
        <p:pic>
          <p:nvPicPr>
            <p:cNvPr id="7" name="Grafik 6"/>
            <p:cNvPicPr>
              <a:picLocks noChangeAspect="1"/>
            </p:cNvPicPr>
            <p:nvPr/>
          </p:nvPicPr>
          <p:blipFill>
            <a:blip r:embed="rId3"/>
            <a:stretch>
              <a:fillRect/>
            </a:stretch>
          </p:blipFill>
          <p:spPr>
            <a:xfrm>
              <a:off x="2300161" y="2297646"/>
              <a:ext cx="722235" cy="1587815"/>
            </a:xfrm>
            <a:prstGeom prst="rect">
              <a:avLst/>
            </a:prstGeom>
          </p:spPr>
        </p:pic>
        <p:pic>
          <p:nvPicPr>
            <p:cNvPr id="8" name="Grafik 7"/>
            <p:cNvPicPr>
              <a:picLocks noChangeAspect="1"/>
            </p:cNvPicPr>
            <p:nvPr/>
          </p:nvPicPr>
          <p:blipFill>
            <a:blip r:embed="rId3"/>
            <a:stretch>
              <a:fillRect/>
            </a:stretch>
          </p:blipFill>
          <p:spPr>
            <a:xfrm>
              <a:off x="4211960" y="2776487"/>
              <a:ext cx="722235" cy="1587815"/>
            </a:xfrm>
            <a:prstGeom prst="rect">
              <a:avLst/>
            </a:prstGeom>
          </p:spPr>
        </p:pic>
        <p:pic>
          <p:nvPicPr>
            <p:cNvPr id="9" name="Grafik 8"/>
            <p:cNvPicPr>
              <a:picLocks noChangeAspect="1"/>
            </p:cNvPicPr>
            <p:nvPr/>
          </p:nvPicPr>
          <p:blipFill>
            <a:blip r:embed="rId3"/>
            <a:stretch>
              <a:fillRect/>
            </a:stretch>
          </p:blipFill>
          <p:spPr>
            <a:xfrm>
              <a:off x="3491880" y="3717032"/>
              <a:ext cx="722235" cy="1587815"/>
            </a:xfrm>
            <a:prstGeom prst="rect">
              <a:avLst/>
            </a:prstGeom>
          </p:spPr>
        </p:pic>
        <p:sp>
          <p:nvSpPr>
            <p:cNvPr id="10" name="Textfeld 9"/>
            <p:cNvSpPr txBox="1"/>
            <p:nvPr/>
          </p:nvSpPr>
          <p:spPr>
            <a:xfrm>
              <a:off x="1626076" y="4273220"/>
              <a:ext cx="1511427" cy="393298"/>
            </a:xfrm>
            <a:prstGeom prst="rect">
              <a:avLst/>
            </a:prstGeom>
            <a:noFill/>
          </p:spPr>
          <p:txBody>
            <a:bodyPr wrap="none" rtlCol="0">
              <a:spAutoFit/>
            </a:bodyPr>
            <a:lstStyle/>
            <a:p>
              <a:r>
                <a:rPr lang="de-CH" sz="1700" dirty="0"/>
                <a:t>Mutter/Vater</a:t>
              </a:r>
            </a:p>
          </p:txBody>
        </p:sp>
        <p:pic>
          <p:nvPicPr>
            <p:cNvPr id="11" name="Grafik 10"/>
            <p:cNvPicPr>
              <a:picLocks noChangeAspect="1"/>
            </p:cNvPicPr>
            <p:nvPr/>
          </p:nvPicPr>
          <p:blipFill>
            <a:blip r:embed="rId3"/>
            <a:stretch>
              <a:fillRect/>
            </a:stretch>
          </p:blipFill>
          <p:spPr>
            <a:xfrm>
              <a:off x="1635342" y="2745931"/>
              <a:ext cx="722235" cy="1587815"/>
            </a:xfrm>
            <a:prstGeom prst="rect">
              <a:avLst/>
            </a:prstGeom>
          </p:spPr>
        </p:pic>
        <p:sp>
          <p:nvSpPr>
            <p:cNvPr id="12" name="Textfeld 11"/>
            <p:cNvSpPr txBox="1"/>
            <p:nvPr/>
          </p:nvSpPr>
          <p:spPr>
            <a:xfrm>
              <a:off x="4306604" y="4273219"/>
              <a:ext cx="1385836" cy="502968"/>
            </a:xfrm>
            <a:prstGeom prst="rect">
              <a:avLst/>
            </a:prstGeom>
            <a:solidFill>
              <a:schemeClr val="bg1"/>
            </a:solidFill>
          </p:spPr>
          <p:txBody>
            <a:bodyPr wrap="none" rtlCol="0">
              <a:spAutoFit/>
            </a:bodyPr>
            <a:lstStyle/>
            <a:p>
              <a:r>
                <a:rPr lang="de-CH" sz="1700" dirty="0" err="1"/>
                <a:t>Berater:in</a:t>
              </a:r>
              <a:r>
                <a:rPr lang="de-CH" sz="1700" dirty="0">
                  <a:highlight>
                    <a:srgbClr val="FFFF00"/>
                  </a:highlight>
                </a:rPr>
                <a:t> </a:t>
              </a:r>
            </a:p>
          </p:txBody>
        </p:sp>
        <p:sp>
          <p:nvSpPr>
            <p:cNvPr id="13" name="Textfeld 12"/>
            <p:cNvSpPr txBox="1"/>
            <p:nvPr/>
          </p:nvSpPr>
          <p:spPr>
            <a:xfrm>
              <a:off x="4211959" y="4920490"/>
              <a:ext cx="1703134" cy="393298"/>
            </a:xfrm>
            <a:prstGeom prst="rect">
              <a:avLst/>
            </a:prstGeom>
            <a:noFill/>
          </p:spPr>
          <p:txBody>
            <a:bodyPr wrap="none" rtlCol="0">
              <a:spAutoFit/>
            </a:bodyPr>
            <a:lstStyle/>
            <a:p>
              <a:r>
                <a:rPr lang="de-CH" sz="1700" dirty="0" err="1">
                  <a:solidFill>
                    <a:schemeClr val="accent4">
                      <a:lumMod val="60000"/>
                      <a:lumOff val="40000"/>
                    </a:schemeClr>
                  </a:solidFill>
                </a:rPr>
                <a:t>Dolmetscher:in</a:t>
              </a:r>
              <a:endParaRPr lang="de-CH" sz="1700" dirty="0">
                <a:solidFill>
                  <a:schemeClr val="accent4">
                    <a:lumMod val="60000"/>
                    <a:lumOff val="40000"/>
                  </a:schemeClr>
                </a:solidFill>
              </a:endParaRPr>
            </a:p>
          </p:txBody>
        </p:sp>
        <p:cxnSp>
          <p:nvCxnSpPr>
            <p:cNvPr id="14" name="Gerade Verbindung mit Pfeil 13"/>
            <p:cNvCxnSpPr/>
            <p:nvPr/>
          </p:nvCxnSpPr>
          <p:spPr>
            <a:xfrm>
              <a:off x="2661278" y="3356992"/>
              <a:ext cx="155068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a:stCxn id="8" idx="1"/>
            </p:cNvCxnSpPr>
            <p:nvPr/>
          </p:nvCxnSpPr>
          <p:spPr>
            <a:xfrm flipH="1" flipV="1">
              <a:off x="2627784" y="3570394"/>
              <a:ext cx="1584176" cy="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 name="Foliennummernplatzhalter 3"/>
          <p:cNvSpPr>
            <a:spLocks noGrp="1"/>
          </p:cNvSpPr>
          <p:nvPr>
            <p:ph type="sldNum" sz="quarter" idx="16"/>
          </p:nvPr>
        </p:nvSpPr>
        <p:spPr/>
        <p:txBody>
          <a:bodyPr/>
          <a:lstStyle/>
          <a:p>
            <a:fld id="{442AD375-037F-43D0-B059-5172DA06796A}" type="slidenum">
              <a:rPr lang="de-CH" smtClean="0"/>
              <a:pPr/>
              <a:t>39</a:t>
            </a:fld>
            <a:endParaRPr lang="de-CH" dirty="0"/>
          </a:p>
        </p:txBody>
      </p:sp>
      <p:sp>
        <p:nvSpPr>
          <p:cNvPr id="19" name="Titel 1">
            <a:extLst>
              <a:ext uri="{FF2B5EF4-FFF2-40B4-BE49-F238E27FC236}">
                <a16:creationId xmlns:a16="http://schemas.microsoft.com/office/drawing/2014/main" id="{E6B14EB3-BCC2-0FF2-DA7E-F9B37C454C18}"/>
              </a:ext>
            </a:extLst>
          </p:cNvPr>
          <p:cNvSpPr txBox="1">
            <a:spLocks/>
          </p:cNvSpPr>
          <p:nvPr/>
        </p:nvSpPr>
        <p:spPr>
          <a:xfrm>
            <a:off x="416442" y="536472"/>
            <a:ext cx="8586496" cy="349200"/>
          </a:xfrm>
          <a:prstGeom prst="rect">
            <a:avLst/>
          </a:prstGeom>
        </p:spPr>
        <p:txBody>
          <a:bodyPr vert="horz" lIns="0" tIns="0" rIns="0" bIns="0" rtlCol="0" anchor="t">
            <a:noAutofit/>
          </a:bodyPr>
          <a:lstStyle>
            <a:lvl1pPr algn="l" defTabSz="914400" rtl="0" eaLnBrk="1" latinLnBrk="0" hangingPunct="1">
              <a:lnSpc>
                <a:spcPct val="88000"/>
              </a:lnSpc>
              <a:spcBef>
                <a:spcPct val="0"/>
              </a:spcBef>
              <a:buNone/>
              <a:defRPr sz="3000" b="0" kern="1200">
                <a:solidFill>
                  <a:schemeClr val="accent2"/>
                </a:solidFill>
                <a:latin typeface="+mj-lt"/>
                <a:ea typeface="+mj-ea"/>
                <a:cs typeface="+mj-cs"/>
              </a:defRPr>
            </a:lvl1pPr>
          </a:lstStyle>
          <a:p>
            <a:r>
              <a:rPr lang="de-CH" dirty="0"/>
              <a:t>Methodik: Wie gelingen herausfordernde Gespräche?</a:t>
            </a:r>
          </a:p>
        </p:txBody>
      </p:sp>
    </p:spTree>
    <p:extLst>
      <p:ext uri="{BB962C8B-B14F-4D97-AF65-F5344CB8AC3E}">
        <p14:creationId xmlns:p14="http://schemas.microsoft.com/office/powerpoint/2010/main" val="283513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6DAF7-17F9-3026-3E68-1021B9065E2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C012E5-7AB1-06F9-16E9-593BCB1DFD88}"/>
              </a:ext>
            </a:extLst>
          </p:cNvPr>
          <p:cNvSpPr>
            <a:spLocks noGrp="1"/>
          </p:cNvSpPr>
          <p:nvPr>
            <p:ph type="title"/>
          </p:nvPr>
        </p:nvSpPr>
        <p:spPr/>
        <p:txBody>
          <a:bodyPr/>
          <a:lstStyle/>
          <a:p>
            <a:r>
              <a:rPr lang="de-CH" dirty="0"/>
              <a:t>Definition Beratung </a:t>
            </a:r>
          </a:p>
        </p:txBody>
      </p:sp>
      <p:sp>
        <p:nvSpPr>
          <p:cNvPr id="4" name="Textplatzhalter 3">
            <a:extLst>
              <a:ext uri="{FF2B5EF4-FFF2-40B4-BE49-F238E27FC236}">
                <a16:creationId xmlns:a16="http://schemas.microsoft.com/office/drawing/2014/main" id="{8C56DE1D-E41A-07EE-AA68-B93963B8DA1F}"/>
              </a:ext>
            </a:extLst>
          </p:cNvPr>
          <p:cNvSpPr>
            <a:spLocks noGrp="1"/>
          </p:cNvSpPr>
          <p:nvPr>
            <p:ph type="body" sz="quarter" idx="13"/>
          </p:nvPr>
        </p:nvSpPr>
        <p:spPr/>
        <p:txBody>
          <a:bodyPr/>
          <a:lstStyle/>
          <a:p>
            <a:endParaRPr lang="de-CH"/>
          </a:p>
        </p:txBody>
      </p:sp>
      <p:sp>
        <p:nvSpPr>
          <p:cNvPr id="5" name="Fußzeilenplatzhalter 4">
            <a:extLst>
              <a:ext uri="{FF2B5EF4-FFF2-40B4-BE49-F238E27FC236}">
                <a16:creationId xmlns:a16="http://schemas.microsoft.com/office/drawing/2014/main" id="{1D4618ED-E6AF-361B-2A29-BE7AE6A9FABD}"/>
              </a:ext>
            </a:extLst>
          </p:cNvPr>
          <p:cNvSpPr>
            <a:spLocks noGrp="1"/>
          </p:cNvSpPr>
          <p:nvPr>
            <p:ph type="ftr" sz="quarter" idx="15"/>
          </p:nvPr>
        </p:nvSpPr>
        <p:spPr/>
        <p:txBody>
          <a:bodyPr/>
          <a:lstStyle/>
          <a:p>
            <a:r>
              <a:rPr lang="fr-FR" dirty="0"/>
              <a:t>|  </a:t>
            </a:r>
            <a:r>
              <a:rPr lang="fr-FR" dirty="0" err="1"/>
              <a:t>Mütter</a:t>
            </a:r>
            <a:r>
              <a:rPr lang="fr-FR" dirty="0"/>
              <a:t>- </a:t>
            </a:r>
            <a:r>
              <a:rPr lang="fr-FR" dirty="0" err="1"/>
              <a:t>und</a:t>
            </a:r>
            <a:r>
              <a:rPr lang="fr-FR" dirty="0"/>
              <a:t> </a:t>
            </a:r>
            <a:r>
              <a:rPr lang="fr-FR" dirty="0" err="1"/>
              <a:t>Väterberatung</a:t>
            </a:r>
            <a:r>
              <a:rPr lang="fr-FR" dirty="0"/>
              <a:t> </a:t>
            </a:r>
            <a:r>
              <a:rPr lang="fr-FR" dirty="0" err="1"/>
              <a:t>Kanton</a:t>
            </a:r>
            <a:r>
              <a:rPr lang="fr-FR" dirty="0"/>
              <a:t> Bern | Centre de Puériculture Canton de Berne</a:t>
            </a:r>
          </a:p>
        </p:txBody>
      </p:sp>
      <p:sp>
        <p:nvSpPr>
          <p:cNvPr id="6" name="Foliennummernplatzhalter 5">
            <a:extLst>
              <a:ext uri="{FF2B5EF4-FFF2-40B4-BE49-F238E27FC236}">
                <a16:creationId xmlns:a16="http://schemas.microsoft.com/office/drawing/2014/main" id="{2F0FB3A9-4620-2E41-C7CA-CE23ACA432DB}"/>
              </a:ext>
            </a:extLst>
          </p:cNvPr>
          <p:cNvSpPr>
            <a:spLocks noGrp="1"/>
          </p:cNvSpPr>
          <p:nvPr>
            <p:ph type="sldNum" sz="quarter" idx="16"/>
          </p:nvPr>
        </p:nvSpPr>
        <p:spPr/>
        <p:txBody>
          <a:bodyPr/>
          <a:lstStyle/>
          <a:p>
            <a:fld id="{442AD375-037F-43D0-B059-5172DA06796A}" type="slidenum">
              <a:rPr lang="de-CH" smtClean="0"/>
              <a:pPr/>
              <a:t>4</a:t>
            </a:fld>
            <a:endParaRPr lang="de-CH" dirty="0"/>
          </a:p>
        </p:txBody>
      </p:sp>
      <p:sp>
        <p:nvSpPr>
          <p:cNvPr id="7" name="Inhaltsplatzhalter 2">
            <a:extLst>
              <a:ext uri="{FF2B5EF4-FFF2-40B4-BE49-F238E27FC236}">
                <a16:creationId xmlns:a16="http://schemas.microsoft.com/office/drawing/2014/main" id="{6BD0F6D2-29C2-5220-D1A0-FD1285F52BAC}"/>
              </a:ext>
            </a:extLst>
          </p:cNvPr>
          <p:cNvSpPr txBox="1">
            <a:spLocks/>
          </p:cNvSpPr>
          <p:nvPr/>
        </p:nvSpPr>
        <p:spPr>
          <a:xfrm>
            <a:off x="450000" y="1346444"/>
            <a:ext cx="8254800" cy="4940346"/>
          </a:xfrm>
          <a:prstGeom prst="rect">
            <a:avLst/>
          </a:prstGeom>
        </p:spPr>
        <p:txBody>
          <a:bodyPr vert="horz" lIns="0" tIns="0" rIns="0" bIns="0" rtlCol="0">
            <a:noAutofit/>
          </a:bodyPr>
          <a:lstStyle>
            <a:lvl1pPr marL="0" indent="0" algn="l" defTabSz="914400" rtl="0" eaLnBrk="1" latinLnBrk="0" hangingPunct="1">
              <a:lnSpc>
                <a:spcPct val="100000"/>
              </a:lnSpc>
              <a:spcBef>
                <a:spcPts val="300"/>
              </a:spcBef>
              <a:spcAft>
                <a:spcPts val="300"/>
              </a:spcAft>
              <a:buFont typeface="+mj-lt"/>
              <a:buNone/>
              <a:defRPr sz="2000" kern="1200">
                <a:solidFill>
                  <a:schemeClr val="tx1"/>
                </a:solidFill>
                <a:latin typeface="+mn-lt"/>
                <a:ea typeface="+mn-ea"/>
                <a:cs typeface="+mn-cs"/>
              </a:defRPr>
            </a:lvl1pPr>
            <a:lvl2pPr marL="252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2pPr>
            <a:lvl3pPr marL="252000" indent="-252000" algn="l" defTabSz="914400" rtl="0" eaLnBrk="1" latinLnBrk="0" hangingPunct="1">
              <a:lnSpc>
                <a:spcPct val="100000"/>
              </a:lnSpc>
              <a:spcBef>
                <a:spcPts val="300"/>
              </a:spcBef>
              <a:spcAft>
                <a:spcPts val="300"/>
              </a:spcAft>
              <a:buClr>
                <a:schemeClr val="accent2"/>
              </a:buClr>
              <a:buFont typeface="+mj-lt"/>
              <a:buAutoNum type="arabicPeriod"/>
              <a:defRPr sz="2000" kern="1200">
                <a:solidFill>
                  <a:schemeClr val="tx1"/>
                </a:solidFill>
                <a:latin typeface="+mn-lt"/>
                <a:ea typeface="+mn-ea"/>
                <a:cs typeface="+mn-cs"/>
              </a:defRPr>
            </a:lvl3pPr>
            <a:lvl4pPr marL="504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4pPr>
            <a:lvl5pPr marL="756000" indent="-252000" algn="l" defTabSz="914400" rtl="0" eaLnBrk="1" latinLnBrk="0" hangingPunct="1">
              <a:lnSpc>
                <a:spcPct val="100000"/>
              </a:lnSpc>
              <a:spcBef>
                <a:spcPts val="300"/>
              </a:spcBef>
              <a:spcAft>
                <a:spcPts val="300"/>
              </a:spcAft>
              <a:buFont typeface="Calibri" panose="020F050202020403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0"/>
              </a:spcAft>
            </a:pPr>
            <a:r>
              <a:rPr lang="de-CH" dirty="0"/>
              <a:t>"Beratung" bedeutet im Allgemeinen, dass eine Person oder Institution einer anderen Person dabei hilft, eine Frage, ein Problem oder eine Entscheidung besser zu verstehen und zu lösen.</a:t>
            </a:r>
          </a:p>
          <a:p>
            <a:pPr>
              <a:spcBef>
                <a:spcPts val="0"/>
              </a:spcBef>
              <a:spcAft>
                <a:spcPts val="0"/>
              </a:spcAft>
            </a:pPr>
            <a:endParaRPr lang="de-CH" dirty="0"/>
          </a:p>
          <a:p>
            <a:pPr>
              <a:spcBef>
                <a:spcPts val="0"/>
              </a:spcBef>
              <a:spcAft>
                <a:spcPts val="0"/>
              </a:spcAft>
            </a:pPr>
            <a:r>
              <a:rPr lang="de-CH" b="1" dirty="0"/>
              <a:t>Zweck:</a:t>
            </a:r>
            <a:r>
              <a:rPr lang="de-CH" dirty="0"/>
              <a:t> Beratung soll Orientierung, Unterstützung und fachliche Informationen geben.</a:t>
            </a:r>
          </a:p>
          <a:p>
            <a:pPr>
              <a:spcBef>
                <a:spcPts val="0"/>
              </a:spcBef>
              <a:spcAft>
                <a:spcPts val="0"/>
              </a:spcAft>
            </a:pPr>
            <a:r>
              <a:rPr lang="de-CH" b="1" dirty="0"/>
              <a:t>Merkmale:</a:t>
            </a:r>
            <a:endParaRPr lang="de-CH" dirty="0"/>
          </a:p>
          <a:p>
            <a:pPr lvl="1">
              <a:spcBef>
                <a:spcPts val="0"/>
              </a:spcBef>
              <a:spcAft>
                <a:spcPts val="0"/>
              </a:spcAft>
            </a:pPr>
            <a:r>
              <a:rPr lang="de-CH" dirty="0"/>
              <a:t>ergebnisoffen (das heißt, die beratene Person entscheidet selbst)</a:t>
            </a:r>
          </a:p>
          <a:p>
            <a:pPr lvl="1">
              <a:spcBef>
                <a:spcPts val="0"/>
              </a:spcBef>
              <a:spcAft>
                <a:spcPts val="0"/>
              </a:spcAft>
            </a:pPr>
            <a:r>
              <a:rPr lang="de-CH" dirty="0"/>
              <a:t>orientiert sich an den Bedürfnissen und Fragen der Ratsuchenden</a:t>
            </a:r>
          </a:p>
          <a:p>
            <a:pPr lvl="1">
              <a:spcBef>
                <a:spcPts val="0"/>
              </a:spcBef>
              <a:spcAft>
                <a:spcPts val="0"/>
              </a:spcAft>
            </a:pPr>
            <a:r>
              <a:rPr lang="de-CH" dirty="0"/>
              <a:t>kann sowohl informativ (Fakten vermitteln) als auch begleitend (Hilfe zur Selbsthilfe) sein</a:t>
            </a:r>
          </a:p>
          <a:p>
            <a:pPr marL="0" lvl="1" indent="0">
              <a:spcBef>
                <a:spcPts val="0"/>
              </a:spcBef>
              <a:spcAft>
                <a:spcPts val="0"/>
              </a:spcAft>
              <a:buNone/>
            </a:pPr>
            <a:endParaRPr lang="de-CH" dirty="0"/>
          </a:p>
          <a:p>
            <a:pPr>
              <a:spcBef>
                <a:spcPts val="0"/>
              </a:spcBef>
              <a:spcAft>
                <a:spcPts val="0"/>
              </a:spcAft>
            </a:pPr>
            <a:r>
              <a:rPr lang="de-CH" b="1" dirty="0"/>
              <a:t>Kurz gesagt: </a:t>
            </a:r>
            <a:r>
              <a:rPr lang="de-CH" dirty="0"/>
              <a:t>Beratung ist ein professioneller oder unterstützender Prozess, in dem jemand Wissen, Erfahrung oder Methoden einbringt, damit die ratsuchende Person klarer sieht und selbst bessere Entscheidungen treffen kann.							  </a:t>
            </a:r>
            <a:r>
              <a:rPr lang="de-CH" sz="1000" dirty="0"/>
              <a:t>ChatGPT</a:t>
            </a:r>
            <a:r>
              <a:rPr lang="de-CH" sz="1000" i="1" dirty="0"/>
              <a:t>: Was ist Beratung?</a:t>
            </a:r>
          </a:p>
          <a:p>
            <a:pPr>
              <a:spcBef>
                <a:spcPts val="0"/>
              </a:spcBef>
              <a:spcAft>
                <a:spcPts val="0"/>
              </a:spcAft>
            </a:pPr>
            <a:endParaRPr lang="de-CH" dirty="0"/>
          </a:p>
        </p:txBody>
      </p:sp>
    </p:spTree>
    <p:extLst>
      <p:ext uri="{BB962C8B-B14F-4D97-AF65-F5344CB8AC3E}">
        <p14:creationId xmlns:p14="http://schemas.microsoft.com/office/powerpoint/2010/main" val="4192559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Take-Home Messages </a:t>
            </a:r>
          </a:p>
        </p:txBody>
      </p:sp>
      <p:sp>
        <p:nvSpPr>
          <p:cNvPr id="3" name="Inhaltsplatzhalter 2"/>
          <p:cNvSpPr>
            <a:spLocks noGrp="1"/>
          </p:cNvSpPr>
          <p:nvPr>
            <p:ph idx="1"/>
          </p:nvPr>
        </p:nvSpPr>
        <p:spPr/>
        <p:txBody>
          <a:bodyPr/>
          <a:lstStyle/>
          <a:p>
            <a:pPr lvl="1"/>
            <a:r>
              <a:rPr lang="de-CH" dirty="0"/>
              <a:t>Mutig sein, ausprobieren, üben und Erfahrungen sammeln.</a:t>
            </a:r>
          </a:p>
          <a:p>
            <a:pPr marL="0" lvl="1" indent="0">
              <a:buNone/>
            </a:pPr>
            <a:endParaRPr lang="de-CH" sz="1000" dirty="0"/>
          </a:p>
          <a:p>
            <a:pPr lvl="1"/>
            <a:r>
              <a:rPr lang="de-CH" dirty="0"/>
              <a:t>Ausreichend Zeit in die Gesprächsvorbereitung investieren.</a:t>
            </a:r>
          </a:p>
          <a:p>
            <a:pPr lvl="1"/>
            <a:endParaRPr lang="de-CH" sz="1000" dirty="0"/>
          </a:p>
          <a:p>
            <a:pPr lvl="1"/>
            <a:r>
              <a:rPr lang="de-CH" dirty="0"/>
              <a:t>Erarbeiten von Formulierungen und Üben dieser Formulierungen für das geplante Gespräch</a:t>
            </a:r>
          </a:p>
          <a:p>
            <a:pPr lvl="1"/>
            <a:endParaRPr lang="de-CH" sz="1000" dirty="0"/>
          </a:p>
          <a:p>
            <a:pPr lvl="1"/>
            <a:r>
              <a:rPr lang="de-CH" dirty="0"/>
              <a:t>Berücksichtigung der Kontextfaktoren für das Gespräch (Zeitpunkt, Zeitrahmen, Raum, anwesende Personen, Sitzordnung) </a:t>
            </a:r>
          </a:p>
          <a:p>
            <a:pPr lvl="1"/>
            <a:endParaRPr lang="de-CH" sz="1000" dirty="0"/>
          </a:p>
          <a:p>
            <a:pPr lvl="1"/>
            <a:r>
              <a:rPr lang="de-CH" dirty="0"/>
              <a:t>Antizipation mögliche Reaktionen des Gegenübers im Gesprächsverlauf und das damit verbundene Vorgehen  (Perspektivenwechsel)</a:t>
            </a:r>
          </a:p>
          <a:p>
            <a:pPr lvl="1"/>
            <a:endParaRPr lang="de-CH" dirty="0"/>
          </a:p>
          <a:p>
            <a:pPr marL="0" lvl="1" indent="0">
              <a:buNone/>
            </a:pPr>
            <a:endParaRPr lang="de-CH" dirty="0"/>
          </a:p>
          <a:p>
            <a:pPr lvl="1"/>
            <a:endParaRPr lang="de-CH" dirty="0"/>
          </a:p>
          <a:p>
            <a:pPr marL="0" lvl="1" indent="0">
              <a:buNone/>
            </a:pPr>
            <a:r>
              <a:rPr lang="de-CH" dirty="0"/>
              <a:t> </a:t>
            </a:r>
          </a:p>
          <a:p>
            <a:pPr lvl="1"/>
            <a:endParaRPr lang="de-CH" dirty="0"/>
          </a:p>
          <a:p>
            <a:pPr lvl="1"/>
            <a:endParaRPr lang="de-CH" dirty="0"/>
          </a:p>
          <a:p>
            <a:pPr lvl="1"/>
            <a:endParaRPr lang="de-CH" dirty="0"/>
          </a:p>
          <a:p>
            <a:pPr lvl="1"/>
            <a:endParaRPr lang="de-CH" dirty="0"/>
          </a:p>
        </p:txBody>
      </p:sp>
      <p:sp>
        <p:nvSpPr>
          <p:cNvPr id="7" name="Textplatzhalter 6"/>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40</a:t>
            </a:fld>
            <a:endParaRPr lang="de-CH" dirty="0"/>
          </a:p>
        </p:txBody>
      </p:sp>
    </p:spTree>
    <p:extLst>
      <p:ext uri="{BB962C8B-B14F-4D97-AF65-F5344CB8AC3E}">
        <p14:creationId xmlns:p14="http://schemas.microsoft.com/office/powerpoint/2010/main" val="36574844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Take-Home Messages </a:t>
            </a:r>
          </a:p>
        </p:txBody>
      </p:sp>
      <p:sp>
        <p:nvSpPr>
          <p:cNvPr id="3" name="Inhaltsplatzhalter 2"/>
          <p:cNvSpPr>
            <a:spLocks noGrp="1"/>
          </p:cNvSpPr>
          <p:nvPr>
            <p:ph idx="1"/>
          </p:nvPr>
        </p:nvSpPr>
        <p:spPr/>
        <p:txBody>
          <a:bodyPr/>
          <a:lstStyle/>
          <a:p>
            <a:pPr lvl="1"/>
            <a:r>
              <a:rPr lang="de-CH" dirty="0"/>
              <a:t>Mit einer positiven, wertschätzenden und werteneutralen Haltung in das Gespräch gehen.</a:t>
            </a:r>
          </a:p>
          <a:p>
            <a:pPr lvl="1"/>
            <a:endParaRPr lang="de-CH" sz="1000" dirty="0"/>
          </a:p>
          <a:p>
            <a:pPr lvl="1"/>
            <a:r>
              <a:rPr lang="de-CH" dirty="0"/>
              <a:t>Offenheit und Neugierde für die Perspektive des Gegenübers zeigen.</a:t>
            </a:r>
          </a:p>
          <a:p>
            <a:pPr lvl="1"/>
            <a:endParaRPr lang="de-CH" sz="1000" dirty="0"/>
          </a:p>
          <a:p>
            <a:pPr lvl="1"/>
            <a:r>
              <a:rPr lang="de-CH" dirty="0"/>
              <a:t>Direkte Konflikte vermeiden, aber transparent, klar und direkt kommunizieren bzw. schwierige Themen ansprechen.</a:t>
            </a:r>
          </a:p>
          <a:p>
            <a:pPr lvl="1"/>
            <a:endParaRPr lang="de-CH" sz="1000" dirty="0"/>
          </a:p>
          <a:p>
            <a:pPr lvl="1"/>
            <a:r>
              <a:rPr lang="de-CH" dirty="0"/>
              <a:t>Verständigung und Kommunikation gewährleisten, allenfalls Einsatz von Dolmetschenden.</a:t>
            </a:r>
          </a:p>
          <a:p>
            <a:pPr lvl="1"/>
            <a:endParaRPr lang="de-CH" sz="1000" dirty="0"/>
          </a:p>
          <a:p>
            <a:pPr lvl="1"/>
            <a:r>
              <a:rPr lang="de-CH" dirty="0"/>
              <a:t>Sich der eigenen Rolle, blinder Flecken, Werte, Interessen und Gefühle bewusst sein.</a:t>
            </a:r>
          </a:p>
          <a:p>
            <a:pPr lvl="1"/>
            <a:endParaRPr lang="de-CH" dirty="0"/>
          </a:p>
          <a:p>
            <a:pPr lvl="1"/>
            <a:endParaRPr lang="de-CH" dirty="0"/>
          </a:p>
          <a:p>
            <a:pPr lvl="1"/>
            <a:endParaRPr lang="de-CH" dirty="0"/>
          </a:p>
          <a:p>
            <a:pPr lvl="1"/>
            <a:endParaRPr lang="de-CH" dirty="0"/>
          </a:p>
        </p:txBody>
      </p:sp>
      <p:sp>
        <p:nvSpPr>
          <p:cNvPr id="7" name="Textplatzhalter 6"/>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41</a:t>
            </a:fld>
            <a:endParaRPr lang="de-CH" dirty="0"/>
          </a:p>
        </p:txBody>
      </p:sp>
    </p:spTree>
    <p:extLst>
      <p:ext uri="{BB962C8B-B14F-4D97-AF65-F5344CB8AC3E}">
        <p14:creationId xmlns:p14="http://schemas.microsoft.com/office/powerpoint/2010/main" val="8076414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Take-Home Messages </a:t>
            </a:r>
          </a:p>
        </p:txBody>
      </p:sp>
      <p:sp>
        <p:nvSpPr>
          <p:cNvPr id="3" name="Inhaltsplatzhalter 2"/>
          <p:cNvSpPr>
            <a:spLocks noGrp="1"/>
          </p:cNvSpPr>
          <p:nvPr>
            <p:ph idx="1"/>
          </p:nvPr>
        </p:nvSpPr>
        <p:spPr>
          <a:xfrm>
            <a:off x="450000" y="1618688"/>
            <a:ext cx="8255000" cy="4668102"/>
          </a:xfrm>
        </p:spPr>
        <p:txBody>
          <a:bodyPr/>
          <a:lstStyle/>
          <a:p>
            <a:pPr lvl="1"/>
            <a:endParaRPr lang="de-CH" sz="1000" dirty="0"/>
          </a:p>
          <a:p>
            <a:pPr lvl="1"/>
            <a:r>
              <a:rPr lang="de-CH" dirty="0"/>
              <a:t>Achtsam sein für sich verändernde Stimmungen und Irritationen im Gespräch und diese ansprechen/mit diesen arbeiten. </a:t>
            </a:r>
          </a:p>
          <a:p>
            <a:pPr lvl="1"/>
            <a:endParaRPr lang="de-CH" sz="1000" dirty="0"/>
          </a:p>
          <a:p>
            <a:pPr lvl="1"/>
            <a:r>
              <a:rPr lang="de-CH" dirty="0"/>
              <a:t>Bedürfnisse und Interesse des Gegenübers im Gespräch, in der Zielklärung und in der Planung der Unterstützungsmassnahmen berücksichtigen (Partizipation).</a:t>
            </a:r>
          </a:p>
          <a:p>
            <a:pPr lvl="1"/>
            <a:endParaRPr lang="de-CH" sz="1000" dirty="0"/>
          </a:p>
          <a:p>
            <a:pPr lvl="1"/>
            <a:r>
              <a:rPr lang="de-CH" dirty="0"/>
              <a:t>Unterstützung bei der Vor- und Nachbereitung sowie Verarbeitung von herausfordernden Gesprächen suchen. </a:t>
            </a:r>
          </a:p>
          <a:p>
            <a:pPr lvl="1"/>
            <a:endParaRPr lang="de-CH" sz="1000" dirty="0"/>
          </a:p>
          <a:p>
            <a:pPr lvl="1"/>
            <a:r>
              <a:rPr lang="de-CH" dirty="0"/>
              <a:t>Sich vor Rückschlägen nicht demotivieren lassen. </a:t>
            </a:r>
          </a:p>
          <a:p>
            <a:pPr lvl="1"/>
            <a:endParaRPr lang="de-CH" dirty="0"/>
          </a:p>
          <a:p>
            <a:pPr lvl="1"/>
            <a:endParaRPr lang="de-CH" dirty="0"/>
          </a:p>
          <a:p>
            <a:pPr lvl="1"/>
            <a:endParaRPr lang="de-CH" dirty="0"/>
          </a:p>
          <a:p>
            <a:pPr lvl="1"/>
            <a:endParaRPr lang="de-CH" dirty="0"/>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42</a:t>
            </a:fld>
            <a:endParaRPr lang="de-CH" dirty="0"/>
          </a:p>
        </p:txBody>
      </p:sp>
    </p:spTree>
    <p:extLst>
      <p:ext uri="{BB962C8B-B14F-4D97-AF65-F5344CB8AC3E}">
        <p14:creationId xmlns:p14="http://schemas.microsoft.com/office/powerpoint/2010/main" val="6937797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Quellen- </a:t>
            </a:r>
            <a:r>
              <a:rPr lang="de-CH"/>
              <a:t>und Literaturangaben  </a:t>
            </a:r>
            <a:endParaRPr lang="de-CH" dirty="0"/>
          </a:p>
        </p:txBody>
      </p:sp>
      <p:sp>
        <p:nvSpPr>
          <p:cNvPr id="3" name="Inhaltsplatzhalter 2"/>
          <p:cNvSpPr>
            <a:spLocks noGrp="1"/>
          </p:cNvSpPr>
          <p:nvPr>
            <p:ph idx="1"/>
          </p:nvPr>
        </p:nvSpPr>
        <p:spPr/>
        <p:txBody>
          <a:bodyPr/>
          <a:lstStyle/>
          <a:p>
            <a:r>
              <a:rPr lang="de-CH" dirty="0"/>
              <a:t>Bamberger, Günter G. (2022). Lösungsorientierte Beratung. Praxishandbuch. 3. Auflage. Weinheim, Basel: Beltz Verlag. </a:t>
            </a:r>
          </a:p>
          <a:p>
            <a:endParaRPr lang="de-CH" sz="1000" dirty="0"/>
          </a:p>
          <a:p>
            <a:r>
              <a:rPr lang="de-CH" dirty="0" err="1"/>
              <a:t>Benien</a:t>
            </a:r>
            <a:r>
              <a:rPr lang="de-CH" dirty="0"/>
              <a:t>, Karl (2003). Schwierige Gespräche führen. Modelle für Beratungs-, Kritik- und Konfliktgespräche im berufsalltag. Reinbek bei Hamburg: </a:t>
            </a:r>
            <a:r>
              <a:rPr lang="de-CH" dirty="0" err="1"/>
              <a:t>Rowolth</a:t>
            </a:r>
            <a:r>
              <a:rPr lang="de-CH" dirty="0"/>
              <a:t> Taschenbuch Verlag. </a:t>
            </a:r>
          </a:p>
          <a:p>
            <a:endParaRPr lang="de-CH" sz="1000" dirty="0"/>
          </a:p>
          <a:p>
            <a:r>
              <a:rPr lang="de-CH" dirty="0"/>
              <a:t>Jacob, Gitta/Lieb, Klaus/Berger, Matthias (2016). Schwierige Gesprächssituationen in Psychiatrie und Psychotherapie. 2. Auflage. München: </a:t>
            </a:r>
            <a:r>
              <a:rPr lang="de-CH" dirty="0" err="1"/>
              <a:t>Urban&amp;Fischer</a:t>
            </a:r>
            <a:r>
              <a:rPr lang="de-CH" dirty="0"/>
              <a:t>. </a:t>
            </a:r>
          </a:p>
          <a:p>
            <a:endParaRPr lang="de-CH" sz="1000" dirty="0"/>
          </a:p>
          <a:p>
            <a:r>
              <a:rPr lang="de-CH" dirty="0"/>
              <a:t>Lindemann, Holger (2018). Systemisch-lösungsorientierte Gesprächsführung in Beratung, Coaching, Supervision und Therapie. Göttingen: </a:t>
            </a:r>
            <a:r>
              <a:rPr lang="de-CH" dirty="0" err="1"/>
              <a:t>Vandenhoeck</a:t>
            </a:r>
            <a:r>
              <a:rPr lang="de-CH" dirty="0"/>
              <a:t> &amp; Ruprecht. </a:t>
            </a:r>
          </a:p>
          <a:p>
            <a:r>
              <a:rPr lang="de-CH" dirty="0"/>
              <a:t> </a:t>
            </a:r>
          </a:p>
          <a:p>
            <a:r>
              <a:rPr lang="de-CH" dirty="0"/>
              <a:t> </a:t>
            </a:r>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43</a:t>
            </a:fld>
            <a:endParaRPr lang="de-CH" dirty="0"/>
          </a:p>
        </p:txBody>
      </p:sp>
    </p:spTree>
    <p:extLst>
      <p:ext uri="{BB962C8B-B14F-4D97-AF65-F5344CB8AC3E}">
        <p14:creationId xmlns:p14="http://schemas.microsoft.com/office/powerpoint/2010/main" val="12133109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Quellen- </a:t>
            </a:r>
            <a:r>
              <a:rPr lang="de-CH"/>
              <a:t>und Literaturangaben  </a:t>
            </a:r>
            <a:endParaRPr lang="de-CH" dirty="0"/>
          </a:p>
        </p:txBody>
      </p:sp>
      <p:sp>
        <p:nvSpPr>
          <p:cNvPr id="3" name="Inhaltsplatzhalter 2"/>
          <p:cNvSpPr>
            <a:spLocks noGrp="1"/>
          </p:cNvSpPr>
          <p:nvPr>
            <p:ph idx="1"/>
          </p:nvPr>
        </p:nvSpPr>
        <p:spPr/>
        <p:txBody>
          <a:bodyPr/>
          <a:lstStyle/>
          <a:p>
            <a:r>
              <a:rPr lang="de-CH" dirty="0"/>
              <a:t>Miller, William R./</a:t>
            </a:r>
            <a:r>
              <a:rPr lang="de-CH" dirty="0" err="1"/>
              <a:t>Rollnick</a:t>
            </a:r>
            <a:r>
              <a:rPr lang="de-CH" dirty="0"/>
              <a:t>, Stephen (2015). Motivierende Gesprächsführung. 3. Auflage. Freiburg im Breisgau: Lambertus. </a:t>
            </a:r>
          </a:p>
          <a:p>
            <a:endParaRPr lang="de-CH" sz="1000" dirty="0"/>
          </a:p>
          <a:p>
            <a:r>
              <a:rPr lang="de-CH" dirty="0"/>
              <a:t>Rogers, Carl Ransom (2016). Eine Theorie der Psychotherapie. 2. Auflage. München, Basel: Reinhardt.</a:t>
            </a:r>
          </a:p>
          <a:p>
            <a:endParaRPr lang="de-CH" sz="1000" dirty="0"/>
          </a:p>
          <a:p>
            <a:r>
              <a:rPr lang="de-CH" dirty="0"/>
              <a:t>Stimmer, Franz (2020). Grundlagen des methodischen Handelns in der Sozialen Arbeit. 4. Aktualisierte Auflage. Stuttgart: Kohlhammer.</a:t>
            </a:r>
          </a:p>
          <a:p>
            <a:endParaRPr lang="de-CH" sz="1000" dirty="0"/>
          </a:p>
          <a:p>
            <a:r>
              <a:rPr lang="de-CH" dirty="0"/>
              <a:t>Stimmer, Franz/Ansen, Harald (2016). Beratung in psychosozialen Arbeitsfeldern. Grundlagen-Prinzipien-Prozess. 1. Auflage. Stuttgart: </a:t>
            </a:r>
            <a:r>
              <a:rPr lang="de-CH" dirty="0" err="1"/>
              <a:t>Kolhammer</a:t>
            </a:r>
            <a:r>
              <a:rPr lang="de-CH" dirty="0"/>
              <a:t>.</a:t>
            </a:r>
          </a:p>
          <a:p>
            <a:r>
              <a:rPr lang="de-CH" dirty="0"/>
              <a:t> </a:t>
            </a:r>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44</a:t>
            </a:fld>
            <a:endParaRPr lang="de-CH" dirty="0"/>
          </a:p>
        </p:txBody>
      </p:sp>
    </p:spTree>
    <p:extLst>
      <p:ext uri="{BB962C8B-B14F-4D97-AF65-F5344CB8AC3E}">
        <p14:creationId xmlns:p14="http://schemas.microsoft.com/office/powerpoint/2010/main" val="12132685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Quellen- </a:t>
            </a:r>
            <a:r>
              <a:rPr lang="de-CH"/>
              <a:t>und Literaturangaben  </a:t>
            </a:r>
            <a:endParaRPr lang="de-CH" dirty="0"/>
          </a:p>
        </p:txBody>
      </p:sp>
      <p:sp>
        <p:nvSpPr>
          <p:cNvPr id="3" name="Inhaltsplatzhalter 2"/>
          <p:cNvSpPr>
            <a:spLocks noGrp="1"/>
          </p:cNvSpPr>
          <p:nvPr>
            <p:ph idx="1"/>
          </p:nvPr>
        </p:nvSpPr>
        <p:spPr/>
        <p:txBody>
          <a:bodyPr/>
          <a:lstStyle/>
          <a:p>
            <a:r>
              <a:rPr lang="de-CH" dirty="0"/>
              <a:t>Weinberger, Sabine (2005). </a:t>
            </a:r>
            <a:r>
              <a:rPr lang="de-CH" dirty="0" err="1"/>
              <a:t>Klientenzentrierte</a:t>
            </a:r>
            <a:r>
              <a:rPr lang="de-CH" dirty="0"/>
              <a:t> Gesprächsführung. Lern- und Praxisanleitung für psychosoziale Berufe. 10. Auflage. Weinheim und München: </a:t>
            </a:r>
            <a:r>
              <a:rPr lang="de-CH" dirty="0" err="1"/>
              <a:t>Juventa</a:t>
            </a:r>
            <a:r>
              <a:rPr lang="de-CH" dirty="0"/>
              <a:t> Verlag. </a:t>
            </a:r>
          </a:p>
          <a:p>
            <a:endParaRPr lang="de-CH" sz="1000" dirty="0"/>
          </a:p>
          <a:p>
            <a:r>
              <a:rPr lang="de-CH" dirty="0" err="1"/>
              <a:t>Widulle</a:t>
            </a:r>
            <a:r>
              <a:rPr lang="de-CH" dirty="0"/>
              <a:t>, Wolfgang (2011). Gesprächsführung in der Sozialen Arbeit. Grundlagen und Gestaltungshilfen. 1. Auflage. Wiesbaden: VS Verlag.</a:t>
            </a:r>
          </a:p>
          <a:p>
            <a:endParaRPr lang="de-CH" sz="1000" dirty="0"/>
          </a:p>
          <a:p>
            <a:r>
              <a:rPr lang="de-CH" dirty="0" err="1"/>
              <a:t>Widulle</a:t>
            </a:r>
            <a:r>
              <a:rPr lang="de-CH" dirty="0"/>
              <a:t>, Wolfgang (2020). Gesprächsführung in der Sozialen Arbeit. Grundlagen und Gestaltungshilfen. Arbeitsmaterialien. 3. Auflage. Wiesbaden: VS Verlag.</a:t>
            </a:r>
          </a:p>
          <a:p>
            <a:endParaRPr lang="de-CH" dirty="0"/>
          </a:p>
          <a:p>
            <a:r>
              <a:rPr lang="de-CH" dirty="0"/>
              <a:t> </a:t>
            </a:r>
          </a:p>
          <a:p>
            <a:r>
              <a:rPr lang="de-CH" dirty="0"/>
              <a:t> </a:t>
            </a:r>
          </a:p>
          <a:p>
            <a:endParaRPr lang="de-CH" dirty="0"/>
          </a:p>
          <a:p>
            <a:r>
              <a:rPr lang="de-CH" dirty="0"/>
              <a:t> </a:t>
            </a:r>
          </a:p>
          <a:p>
            <a:r>
              <a:rPr lang="de-CH" dirty="0"/>
              <a:t> </a:t>
            </a:r>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45</a:t>
            </a:fld>
            <a:endParaRPr lang="de-CH" dirty="0"/>
          </a:p>
        </p:txBody>
      </p:sp>
    </p:spTree>
    <p:extLst>
      <p:ext uri="{BB962C8B-B14F-4D97-AF65-F5344CB8AC3E}">
        <p14:creationId xmlns:p14="http://schemas.microsoft.com/office/powerpoint/2010/main" val="2573987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Definition Beratung </a:t>
            </a:r>
          </a:p>
        </p:txBody>
      </p:sp>
      <p:sp>
        <p:nvSpPr>
          <p:cNvPr id="3" name="Inhaltsplatzhalter 2"/>
          <p:cNvSpPr>
            <a:spLocks noGrp="1"/>
          </p:cNvSpPr>
          <p:nvPr>
            <p:ph idx="1"/>
          </p:nvPr>
        </p:nvSpPr>
        <p:spPr/>
        <p:txBody>
          <a:bodyPr/>
          <a:lstStyle/>
          <a:p>
            <a:r>
              <a:rPr lang="de-CH" dirty="0"/>
              <a:t>Der Beratungsperson kommt die Aufgabe zu, mit Hilfe geeigneter Fragen  herauszufinden: </a:t>
            </a:r>
          </a:p>
          <a:p>
            <a:endParaRPr lang="de-CH" dirty="0"/>
          </a:p>
          <a:p>
            <a:pPr lvl="1"/>
            <a:r>
              <a:rPr lang="de-CH" dirty="0"/>
              <a:t>Was </a:t>
            </a:r>
            <a:r>
              <a:rPr lang="de-CH" dirty="0" err="1"/>
              <a:t>der:die</a:t>
            </a:r>
            <a:r>
              <a:rPr lang="de-CH" dirty="0"/>
              <a:t> </a:t>
            </a:r>
            <a:r>
              <a:rPr lang="de-CH" dirty="0" err="1"/>
              <a:t>Kund:in</a:t>
            </a:r>
            <a:r>
              <a:rPr lang="de-CH" dirty="0"/>
              <a:t> will (Ziel) </a:t>
            </a:r>
          </a:p>
          <a:p>
            <a:pPr lvl="1"/>
            <a:endParaRPr lang="de-CH" dirty="0"/>
          </a:p>
          <a:p>
            <a:pPr lvl="1"/>
            <a:r>
              <a:rPr lang="de-CH" dirty="0"/>
              <a:t>Was </a:t>
            </a:r>
            <a:r>
              <a:rPr lang="de-CH" dirty="0" err="1"/>
              <a:t>er:sie</a:t>
            </a:r>
            <a:r>
              <a:rPr lang="de-CH" dirty="0"/>
              <a:t> tun kann (Ressourcen) </a:t>
            </a:r>
          </a:p>
          <a:p>
            <a:pPr lvl="1"/>
            <a:endParaRPr lang="de-CH" dirty="0"/>
          </a:p>
          <a:p>
            <a:pPr lvl="1"/>
            <a:r>
              <a:rPr lang="de-CH" dirty="0"/>
              <a:t>Was der nächste Schritt ist (Handlung)</a:t>
            </a:r>
          </a:p>
          <a:p>
            <a:endParaRPr lang="de-CH" dirty="0"/>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5</a:t>
            </a:fld>
            <a:endParaRPr lang="de-CH" dirty="0"/>
          </a:p>
        </p:txBody>
      </p:sp>
    </p:spTree>
    <p:extLst>
      <p:ext uri="{BB962C8B-B14F-4D97-AF65-F5344CB8AC3E}">
        <p14:creationId xmlns:p14="http://schemas.microsoft.com/office/powerpoint/2010/main" val="61858257"/>
      </p:ext>
    </p:extLst>
  </p:cSld>
  <p:clrMapOvr>
    <a:masterClrMapping/>
  </p:clrMapOvr>
  <mc:AlternateContent xmlns:mc="http://schemas.openxmlformats.org/markup-compatibility/2006" xmlns:p14="http://schemas.microsoft.com/office/powerpoint/2010/main">
    <mc:Choice Requires="p14">
      <p:transition spd="slow" p14:dur="2000" advTm="61289"/>
    </mc:Choice>
    <mc:Fallback xmlns="">
      <p:transition spd="slow" advTm="6128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Definition herausfordernde Gespräche </a:t>
            </a:r>
          </a:p>
        </p:txBody>
      </p:sp>
      <p:sp>
        <p:nvSpPr>
          <p:cNvPr id="3" name="Inhaltsplatzhalter 2"/>
          <p:cNvSpPr>
            <a:spLocks noGrp="1"/>
          </p:cNvSpPr>
          <p:nvPr>
            <p:ph idx="1"/>
          </p:nvPr>
        </p:nvSpPr>
        <p:spPr/>
        <p:txBody>
          <a:bodyPr/>
          <a:lstStyle/>
          <a:p>
            <a:r>
              <a:rPr lang="de-CH" dirty="0"/>
              <a:t>Unter herausfordernden Gesprächen können </a:t>
            </a:r>
            <a:r>
              <a:rPr lang="de-CH" i="1" dirty="0"/>
              <a:t>Konfliktgespräche,</a:t>
            </a:r>
            <a:r>
              <a:rPr lang="de-CH" dirty="0"/>
              <a:t> </a:t>
            </a:r>
            <a:r>
              <a:rPr lang="de-CH" i="1" dirty="0"/>
              <a:t>Krisengespräche, Schlechte-Nachrichten-Gespräche, Konfrontationsgespräche und Kritikgespräche </a:t>
            </a:r>
            <a:r>
              <a:rPr lang="de-CH" dirty="0"/>
              <a:t>subsummiert werden. Herausfordernde Gespräche zeichnen sich dadurch aus, dass sie:</a:t>
            </a:r>
          </a:p>
          <a:p>
            <a:endParaRPr lang="de-CH" sz="1000" dirty="0"/>
          </a:p>
          <a:p>
            <a:pPr lvl="1"/>
            <a:r>
              <a:rPr lang="de-CH" dirty="0"/>
              <a:t>Das Erleben und Fühlen aller </a:t>
            </a:r>
            <a:r>
              <a:rPr lang="de-CH" dirty="0" err="1"/>
              <a:t>Gesprächspartner:innen</a:t>
            </a:r>
            <a:r>
              <a:rPr lang="de-CH" dirty="0"/>
              <a:t> beeinträchtigen.</a:t>
            </a:r>
          </a:p>
          <a:p>
            <a:pPr marL="0" lvl="1" indent="0">
              <a:buNone/>
            </a:pPr>
            <a:endParaRPr lang="de-CH" dirty="0"/>
          </a:p>
          <a:p>
            <a:pPr lvl="1"/>
            <a:r>
              <a:rPr lang="de-CH" dirty="0"/>
              <a:t>Widerstand, extreme Gefühle, impulsive Reaktionen bis hin zu Eskalation auslösen können. </a:t>
            </a:r>
          </a:p>
          <a:p>
            <a:pPr lvl="1"/>
            <a:endParaRPr lang="de-CH" dirty="0"/>
          </a:p>
          <a:p>
            <a:pPr lvl="1"/>
            <a:endParaRPr lang="de-CH" dirty="0"/>
          </a:p>
          <a:p>
            <a:pPr lvl="1"/>
            <a:endParaRPr lang="de-CH" dirty="0"/>
          </a:p>
          <a:p>
            <a:pPr marL="0" lvl="1" indent="0">
              <a:buNone/>
            </a:pPr>
            <a:endParaRPr lang="de-CH" dirty="0"/>
          </a:p>
          <a:p>
            <a:pPr marL="0" lvl="1" indent="0">
              <a:buNone/>
            </a:pPr>
            <a:r>
              <a:rPr lang="de-CH" sz="1000" dirty="0"/>
              <a:t>(vgl. </a:t>
            </a:r>
            <a:r>
              <a:rPr lang="de-CH" sz="1000" dirty="0" err="1"/>
              <a:t>Widulle</a:t>
            </a:r>
            <a:r>
              <a:rPr lang="de-CH" sz="1000" dirty="0"/>
              <a:t> 2010: 181ff.)</a:t>
            </a:r>
          </a:p>
          <a:p>
            <a:endParaRPr lang="de-CH" dirty="0"/>
          </a:p>
          <a:p>
            <a:endParaRPr lang="de-CH" dirty="0"/>
          </a:p>
        </p:txBody>
      </p:sp>
      <p:sp>
        <p:nvSpPr>
          <p:cNvPr id="4" name="Textplatzhalter 3"/>
          <p:cNvSpPr>
            <a:spLocks noGrp="1"/>
          </p:cNvSpPr>
          <p:nvPr>
            <p:ph type="body" sz="quarter" idx="13"/>
          </p:nvPr>
        </p:nvSpPr>
        <p:spPr/>
        <p:txBody>
          <a:bodyPr/>
          <a:lstStyle/>
          <a:p>
            <a:endParaRPr lang="de-CH"/>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6</a:t>
            </a:fld>
            <a:endParaRPr lang="de-CH" dirty="0"/>
          </a:p>
        </p:txBody>
      </p:sp>
    </p:spTree>
    <p:extLst>
      <p:ext uri="{BB962C8B-B14F-4D97-AF65-F5344CB8AC3E}">
        <p14:creationId xmlns:p14="http://schemas.microsoft.com/office/powerpoint/2010/main" val="3938999041"/>
      </p:ext>
    </p:extLst>
  </p:cSld>
  <p:clrMapOvr>
    <a:masterClrMapping/>
  </p:clrMapOvr>
  <mc:AlternateContent xmlns:mc="http://schemas.openxmlformats.org/markup-compatibility/2006" xmlns:p14="http://schemas.microsoft.com/office/powerpoint/2010/main">
    <mc:Choice Requires="p14">
      <p:transition spd="slow" p14:dur="2000" advTm="62216"/>
    </mc:Choice>
    <mc:Fallback xmlns="">
      <p:transition spd="slow" advTm="6221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CACFCE-1A38-6460-C19A-D1C5956C56DF}"/>
              </a:ext>
            </a:extLst>
          </p:cNvPr>
          <p:cNvSpPr>
            <a:spLocks noGrp="1"/>
          </p:cNvSpPr>
          <p:nvPr>
            <p:ph type="title"/>
          </p:nvPr>
        </p:nvSpPr>
        <p:spPr/>
        <p:txBody>
          <a:bodyPr/>
          <a:lstStyle/>
          <a:p>
            <a:r>
              <a:rPr lang="de-CH" dirty="0"/>
              <a:t>Beratungsprozess</a:t>
            </a:r>
          </a:p>
        </p:txBody>
      </p:sp>
      <p:pic>
        <p:nvPicPr>
          <p:cNvPr id="8" name="Inhaltsplatzhalter 7">
            <a:extLst>
              <a:ext uri="{FF2B5EF4-FFF2-40B4-BE49-F238E27FC236}">
                <a16:creationId xmlns:a16="http://schemas.microsoft.com/office/drawing/2014/main" id="{BD741B5B-C5A1-144F-841E-EBCA3B91D2A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898845"/>
            <a:ext cx="8927932" cy="2790384"/>
          </a:xfrm>
        </p:spPr>
      </p:pic>
      <p:sp>
        <p:nvSpPr>
          <p:cNvPr id="4" name="Textplatzhalter 3">
            <a:extLst>
              <a:ext uri="{FF2B5EF4-FFF2-40B4-BE49-F238E27FC236}">
                <a16:creationId xmlns:a16="http://schemas.microsoft.com/office/drawing/2014/main" id="{F5ED6A5C-11B1-7FF6-7837-35EB2EA6054C}"/>
              </a:ext>
            </a:extLst>
          </p:cNvPr>
          <p:cNvSpPr>
            <a:spLocks noGrp="1"/>
          </p:cNvSpPr>
          <p:nvPr>
            <p:ph type="body" sz="quarter" idx="13"/>
          </p:nvPr>
        </p:nvSpPr>
        <p:spPr/>
        <p:txBody>
          <a:bodyPr/>
          <a:lstStyle/>
          <a:p>
            <a:r>
              <a:rPr lang="de-CH" dirty="0"/>
              <a:t>Gesprächsphasen, Ablauf </a:t>
            </a:r>
          </a:p>
        </p:txBody>
      </p:sp>
      <p:sp>
        <p:nvSpPr>
          <p:cNvPr id="5" name="Fußzeilenplatzhalter 4">
            <a:extLst>
              <a:ext uri="{FF2B5EF4-FFF2-40B4-BE49-F238E27FC236}">
                <a16:creationId xmlns:a16="http://schemas.microsoft.com/office/drawing/2014/main" id="{B29B9F19-D5DA-FBDE-BD61-0639EEA55EBF}"/>
              </a:ext>
            </a:extLst>
          </p:cNvPr>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a:extLst>
              <a:ext uri="{FF2B5EF4-FFF2-40B4-BE49-F238E27FC236}">
                <a16:creationId xmlns:a16="http://schemas.microsoft.com/office/drawing/2014/main" id="{991680F8-99CF-2829-D24F-52B2F399DF92}"/>
              </a:ext>
            </a:extLst>
          </p:cNvPr>
          <p:cNvSpPr>
            <a:spLocks noGrp="1"/>
          </p:cNvSpPr>
          <p:nvPr>
            <p:ph type="sldNum" sz="quarter" idx="16"/>
          </p:nvPr>
        </p:nvSpPr>
        <p:spPr/>
        <p:txBody>
          <a:bodyPr/>
          <a:lstStyle/>
          <a:p>
            <a:fld id="{442AD375-037F-43D0-B059-5172DA06796A}" type="slidenum">
              <a:rPr lang="de-CH" smtClean="0"/>
              <a:pPr/>
              <a:t>7</a:t>
            </a:fld>
            <a:endParaRPr lang="de-CH" dirty="0"/>
          </a:p>
        </p:txBody>
      </p:sp>
    </p:spTree>
    <p:extLst>
      <p:ext uri="{BB962C8B-B14F-4D97-AF65-F5344CB8AC3E}">
        <p14:creationId xmlns:p14="http://schemas.microsoft.com/office/powerpoint/2010/main" val="249878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13CE63-3094-FFE6-76DE-FA9F65A02A5B}"/>
              </a:ext>
            </a:extLst>
          </p:cNvPr>
          <p:cNvSpPr>
            <a:spLocks noGrp="1"/>
          </p:cNvSpPr>
          <p:nvPr>
            <p:ph type="title"/>
          </p:nvPr>
        </p:nvSpPr>
        <p:spPr/>
        <p:txBody>
          <a:bodyPr/>
          <a:lstStyle/>
          <a:p>
            <a:r>
              <a:rPr lang="de-CH" dirty="0"/>
              <a:t>Beratungsprozess</a:t>
            </a:r>
          </a:p>
        </p:txBody>
      </p:sp>
      <p:sp>
        <p:nvSpPr>
          <p:cNvPr id="4" name="Textplatzhalter 3">
            <a:extLst>
              <a:ext uri="{FF2B5EF4-FFF2-40B4-BE49-F238E27FC236}">
                <a16:creationId xmlns:a16="http://schemas.microsoft.com/office/drawing/2014/main" id="{47F51054-DF2C-D7D1-C986-1A566A2C4712}"/>
              </a:ext>
            </a:extLst>
          </p:cNvPr>
          <p:cNvSpPr>
            <a:spLocks noGrp="1"/>
          </p:cNvSpPr>
          <p:nvPr>
            <p:ph type="body" sz="quarter" idx="13"/>
          </p:nvPr>
        </p:nvSpPr>
        <p:spPr/>
        <p:txBody>
          <a:bodyPr/>
          <a:lstStyle/>
          <a:p>
            <a:r>
              <a:rPr lang="de-CH" dirty="0"/>
              <a:t>Gesprächsphasen, Inhalt</a:t>
            </a:r>
          </a:p>
        </p:txBody>
      </p:sp>
      <p:sp>
        <p:nvSpPr>
          <p:cNvPr id="5" name="Fußzeilenplatzhalter 4">
            <a:extLst>
              <a:ext uri="{FF2B5EF4-FFF2-40B4-BE49-F238E27FC236}">
                <a16:creationId xmlns:a16="http://schemas.microsoft.com/office/drawing/2014/main" id="{DF429670-127C-79C2-3A47-A94406AFA526}"/>
              </a:ext>
            </a:extLst>
          </p:cNvPr>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a:extLst>
              <a:ext uri="{FF2B5EF4-FFF2-40B4-BE49-F238E27FC236}">
                <a16:creationId xmlns:a16="http://schemas.microsoft.com/office/drawing/2014/main" id="{914F7D85-413B-F06A-4A5C-57E05D9311B8}"/>
              </a:ext>
            </a:extLst>
          </p:cNvPr>
          <p:cNvSpPr>
            <a:spLocks noGrp="1"/>
          </p:cNvSpPr>
          <p:nvPr>
            <p:ph type="sldNum" sz="quarter" idx="16"/>
          </p:nvPr>
        </p:nvSpPr>
        <p:spPr/>
        <p:txBody>
          <a:bodyPr/>
          <a:lstStyle/>
          <a:p>
            <a:fld id="{442AD375-037F-43D0-B059-5172DA06796A}" type="slidenum">
              <a:rPr lang="de-CH" smtClean="0"/>
              <a:pPr/>
              <a:t>8</a:t>
            </a:fld>
            <a:endParaRPr lang="de-CH" dirty="0"/>
          </a:p>
        </p:txBody>
      </p:sp>
      <p:pic>
        <p:nvPicPr>
          <p:cNvPr id="8" name="Grafik 7">
            <a:extLst>
              <a:ext uri="{FF2B5EF4-FFF2-40B4-BE49-F238E27FC236}">
                <a16:creationId xmlns:a16="http://schemas.microsoft.com/office/drawing/2014/main" id="{2F905209-837A-79E4-9DC3-A9D3556ABCE0}"/>
              </a:ext>
            </a:extLst>
          </p:cNvPr>
          <p:cNvPicPr>
            <a:picLocks noChangeAspect="1"/>
          </p:cNvPicPr>
          <p:nvPr/>
        </p:nvPicPr>
        <p:blipFill>
          <a:blip r:embed="rId3"/>
          <a:srcRect t="8962" r="6518" b="11481"/>
          <a:stretch/>
        </p:blipFill>
        <p:spPr>
          <a:xfrm>
            <a:off x="331993" y="1543367"/>
            <a:ext cx="8836078" cy="4319505"/>
          </a:xfrm>
          <a:prstGeom prst="rect">
            <a:avLst/>
          </a:prstGeom>
        </p:spPr>
      </p:pic>
      <p:sp>
        <p:nvSpPr>
          <p:cNvPr id="9" name="Textfeld 8">
            <a:extLst>
              <a:ext uri="{FF2B5EF4-FFF2-40B4-BE49-F238E27FC236}">
                <a16:creationId xmlns:a16="http://schemas.microsoft.com/office/drawing/2014/main" id="{5CEFC16D-46FB-5DBB-9FED-B66B80EEF31E}"/>
              </a:ext>
            </a:extLst>
          </p:cNvPr>
          <p:cNvSpPr txBox="1"/>
          <p:nvPr/>
        </p:nvSpPr>
        <p:spPr>
          <a:xfrm>
            <a:off x="450000" y="5957494"/>
            <a:ext cx="2683427" cy="215444"/>
          </a:xfrm>
          <a:prstGeom prst="rect">
            <a:avLst/>
          </a:prstGeom>
          <a:noFill/>
        </p:spPr>
        <p:txBody>
          <a:bodyPr wrap="none" lIns="0" tIns="0" rIns="0" bIns="0" rtlCol="0">
            <a:spAutoFit/>
          </a:bodyPr>
          <a:lstStyle/>
          <a:p>
            <a:r>
              <a:rPr lang="de-CH" sz="1400" dirty="0"/>
              <a:t>In Anlehnung an </a:t>
            </a:r>
            <a:r>
              <a:rPr lang="de-CH" sz="1400" dirty="0" err="1"/>
              <a:t>Widulle</a:t>
            </a:r>
            <a:r>
              <a:rPr lang="de-CH" sz="1400" dirty="0"/>
              <a:t>, 2020, S. 72</a:t>
            </a:r>
          </a:p>
        </p:txBody>
      </p:sp>
    </p:spTree>
    <p:extLst>
      <p:ext uri="{BB962C8B-B14F-4D97-AF65-F5344CB8AC3E}">
        <p14:creationId xmlns:p14="http://schemas.microsoft.com/office/powerpoint/2010/main" val="101914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Methodik: Wie gelingen herausfordernde Gespräche?</a:t>
            </a:r>
            <a:r>
              <a:rPr lang="de-CH" sz="2800" dirty="0">
                <a:latin typeface="Lucida Sans Unicode" panose="020B0602030504020204" pitchFamily="34" charset="0"/>
                <a:cs typeface="Lucida Sans Unicode" panose="020B0602030504020204" pitchFamily="34" charset="0"/>
              </a:rPr>
              <a:t> </a:t>
            </a:r>
            <a:br>
              <a:rPr lang="de-CH" sz="2800" dirty="0"/>
            </a:br>
            <a:endParaRPr lang="de-CH" sz="2800" dirty="0"/>
          </a:p>
        </p:txBody>
      </p:sp>
      <p:sp>
        <p:nvSpPr>
          <p:cNvPr id="3" name="Inhaltsplatzhalter 2"/>
          <p:cNvSpPr>
            <a:spLocks noGrp="1"/>
          </p:cNvSpPr>
          <p:nvPr>
            <p:ph idx="1"/>
          </p:nvPr>
        </p:nvSpPr>
        <p:spPr/>
        <p:txBody>
          <a:bodyPr/>
          <a:lstStyle/>
          <a:p>
            <a:r>
              <a:rPr lang="de-CH" b="1" dirty="0"/>
              <a:t>Empathie</a:t>
            </a:r>
          </a:p>
          <a:p>
            <a:endParaRPr lang="de-CH" sz="1000" b="1" dirty="0"/>
          </a:p>
          <a:p>
            <a:r>
              <a:rPr lang="de-CH" dirty="0"/>
              <a:t>Empathie oder auch einfühlendes Verstehen wird als Fähigkeit verstanden, zu wissen, was andere Menschen fühlen, und sich in das Erleben und Handeln des Gegenübers hineinzuversetzen. </a:t>
            </a:r>
          </a:p>
          <a:p>
            <a:endParaRPr lang="de-CH" sz="1000" dirty="0"/>
          </a:p>
          <a:p>
            <a:pPr marL="342900" indent="-342900">
              <a:lnSpc>
                <a:spcPct val="150000"/>
              </a:lnSpc>
              <a:buFont typeface="Symbol" panose="05050102010706020507" pitchFamily="18" charset="2"/>
              <a:buChar char="-"/>
            </a:pPr>
            <a:r>
              <a:rPr lang="de-CH" dirty="0"/>
              <a:t>Sich in die Situation des anderen hineinfühlen.</a:t>
            </a:r>
          </a:p>
          <a:p>
            <a:pPr marL="342900" indent="-342900">
              <a:lnSpc>
                <a:spcPct val="150000"/>
              </a:lnSpc>
              <a:buFont typeface="Symbol" panose="05050102010706020507" pitchFamily="18" charset="2"/>
              <a:buChar char="-"/>
            </a:pPr>
            <a:r>
              <a:rPr lang="de-CH" dirty="0"/>
              <a:t>Richtiges Verständnis der anderen Person haben und sie wissen lassen, wie dieses aussieht.</a:t>
            </a:r>
          </a:p>
          <a:p>
            <a:pPr marL="342900" indent="-342900">
              <a:lnSpc>
                <a:spcPct val="150000"/>
              </a:lnSpc>
              <a:buFont typeface="Symbol" panose="05050102010706020507" pitchFamily="18" charset="2"/>
              <a:buChar char="-"/>
            </a:pPr>
            <a:r>
              <a:rPr lang="de-CH" dirty="0"/>
              <a:t>Rückmelden, was angekommen ist, was verstanden wurde.</a:t>
            </a:r>
          </a:p>
          <a:p>
            <a:endParaRPr lang="de-CH" sz="1000" dirty="0"/>
          </a:p>
          <a:p>
            <a:r>
              <a:rPr lang="de-CH" sz="1000" dirty="0"/>
              <a:t>(vgl. Rogers 2016, Stimmer 2020, Weinberger 2005)</a:t>
            </a:r>
          </a:p>
          <a:p>
            <a:endParaRPr lang="de-CH" dirty="0"/>
          </a:p>
          <a:p>
            <a:endParaRPr lang="de-CH" dirty="0"/>
          </a:p>
        </p:txBody>
      </p:sp>
      <p:sp>
        <p:nvSpPr>
          <p:cNvPr id="4" name="Textplatzhalter 3"/>
          <p:cNvSpPr>
            <a:spLocks noGrp="1"/>
          </p:cNvSpPr>
          <p:nvPr>
            <p:ph type="body" sz="quarter" idx="13"/>
          </p:nvPr>
        </p:nvSpPr>
        <p:spPr/>
        <p:txBody>
          <a:bodyPr/>
          <a:lstStyle/>
          <a:p>
            <a:r>
              <a:rPr lang="de-CH" dirty="0"/>
              <a:t>Haltung   </a:t>
            </a:r>
          </a:p>
          <a:p>
            <a:endParaRPr lang="de-CH" dirty="0"/>
          </a:p>
        </p:txBody>
      </p:sp>
      <p:sp>
        <p:nvSpPr>
          <p:cNvPr id="5" name="Fußzeilenplatzhalter 4"/>
          <p:cNvSpPr>
            <a:spLocks noGrp="1"/>
          </p:cNvSpPr>
          <p:nvPr>
            <p:ph type="ftr" sz="quarter" idx="15"/>
          </p:nvPr>
        </p:nvSpPr>
        <p:spPr/>
        <p:txBody>
          <a:bodyPr/>
          <a:lstStyle/>
          <a:p>
            <a:r>
              <a:rPr lang="fr-FR"/>
              <a:t>|  Mütter- und Väterberatung Kanton Bern | Centre de Puériculture Canton de Berne</a:t>
            </a:r>
            <a:endParaRPr lang="fr-FR" dirty="0"/>
          </a:p>
        </p:txBody>
      </p:sp>
      <p:sp>
        <p:nvSpPr>
          <p:cNvPr id="6" name="Foliennummernplatzhalter 5"/>
          <p:cNvSpPr>
            <a:spLocks noGrp="1"/>
          </p:cNvSpPr>
          <p:nvPr>
            <p:ph type="sldNum" sz="quarter" idx="16"/>
          </p:nvPr>
        </p:nvSpPr>
        <p:spPr/>
        <p:txBody>
          <a:bodyPr/>
          <a:lstStyle/>
          <a:p>
            <a:fld id="{442AD375-037F-43D0-B059-5172DA06796A}" type="slidenum">
              <a:rPr lang="de-CH" smtClean="0"/>
              <a:pPr/>
              <a:t>9</a:t>
            </a:fld>
            <a:endParaRPr lang="de-CH" dirty="0"/>
          </a:p>
        </p:txBody>
      </p:sp>
    </p:spTree>
    <p:extLst>
      <p:ext uri="{BB962C8B-B14F-4D97-AF65-F5344CB8AC3E}">
        <p14:creationId xmlns:p14="http://schemas.microsoft.com/office/powerpoint/2010/main" val="132771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MVB">
      <a:dk1>
        <a:sysClr val="windowText" lastClr="000000"/>
      </a:dk1>
      <a:lt1>
        <a:sysClr val="window" lastClr="FFFFFF"/>
      </a:lt1>
      <a:dk2>
        <a:srgbClr val="4B4B4B"/>
      </a:dk2>
      <a:lt2>
        <a:srgbClr val="B9B9B9"/>
      </a:lt2>
      <a:accent1>
        <a:srgbClr val="ED9205"/>
      </a:accent1>
      <a:accent2>
        <a:srgbClr val="E4471E"/>
      </a:accent2>
      <a:accent3>
        <a:srgbClr val="D9CBB5"/>
      </a:accent3>
      <a:accent4>
        <a:srgbClr val="649AC4"/>
      </a:accent4>
      <a:accent5>
        <a:srgbClr val="417298"/>
      </a:accent5>
      <a:accent6>
        <a:srgbClr val="CEDDD4"/>
      </a:accent6>
      <a:hlink>
        <a:srgbClr val="000000"/>
      </a:hlink>
      <a:folHlink>
        <a:srgbClr val="000000"/>
      </a:folHlink>
    </a:clrScheme>
    <a:fontScheme name="MVB">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a:defPPr>
      </a:lstStyle>
    </a:txDef>
  </a:objectDefaults>
  <a:extraClrSchemeLst/>
  <a:extLst>
    <a:ext uri="{05A4C25C-085E-4340-85A3-A5531E510DB2}">
      <thm15:themeFamily xmlns:thm15="http://schemas.microsoft.com/office/thememl/2012/main" name="MVB-CP Masterdatei_DE.potx" id="{49C12A57-1626-4419-A90D-3B9D02E155D2}" vid="{541B3EAD-27A6-468B-A98B-587727BC8E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c24777f-78b6-4f3c-a73a-d5fa08e4d537" xsi:nil="true"/>
    <lcf76f155ced4ddcb4097134ff3c332f xmlns="c9077d15-72ed-4fec-bcfe-3472729e919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0E594130A2AF244FBF3F304D904ED593" ma:contentTypeVersion="16" ma:contentTypeDescription="Ein neues Dokument erstellen." ma:contentTypeScope="" ma:versionID="4d421d3fbdad61d2657cfee612992f01">
  <xsd:schema xmlns:xsd="http://www.w3.org/2001/XMLSchema" xmlns:xs="http://www.w3.org/2001/XMLSchema" xmlns:p="http://schemas.microsoft.com/office/2006/metadata/properties" xmlns:ns2="c9077d15-72ed-4fec-bcfe-3472729e9195" xmlns:ns3="bc24777f-78b6-4f3c-a73a-d5fa08e4d537" targetNamespace="http://schemas.microsoft.com/office/2006/metadata/properties" ma:root="true" ma:fieldsID="f187d31715227b175495061eefda1085" ns2:_="" ns3:_="">
    <xsd:import namespace="c9077d15-72ed-4fec-bcfe-3472729e9195"/>
    <xsd:import namespace="bc24777f-78b6-4f3c-a73a-d5fa08e4d53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077d15-72ed-4fec-bcfe-3472729e91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dmarkierungen" ma:readOnly="false" ma:fieldId="{5cf76f15-5ced-4ddc-b409-7134ff3c332f}" ma:taxonomyMulti="true" ma:sspId="7fbe3b91-0d7a-4fca-85de-75d49bc052c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c24777f-78b6-4f3c-a73a-d5fa08e4d53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523888c3-3691-4ee2-9093-74875a1c94d8}" ma:internalName="TaxCatchAll" ma:showField="CatchAllData" ma:web="bc24777f-78b6-4f3c-a73a-d5fa08e4d537">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26B806-0237-4942-A1FD-5C97285908C2}">
  <ds:schemaRefs>
    <ds:schemaRef ds:uri="http://schemas.microsoft.com/office/2006/documentManagement/types"/>
    <ds:schemaRef ds:uri="http://purl.org/dc/elements/1.1/"/>
    <ds:schemaRef ds:uri="c9077d15-72ed-4fec-bcfe-3472729e9195"/>
    <ds:schemaRef ds:uri="http://schemas.microsoft.com/office/infopath/2007/PartnerControls"/>
    <ds:schemaRef ds:uri="http://purl.org/dc/terms/"/>
    <ds:schemaRef ds:uri="http://schemas.microsoft.com/office/2006/metadata/properties"/>
    <ds:schemaRef ds:uri="http://schemas.openxmlformats.org/package/2006/metadata/core-properties"/>
    <ds:schemaRef ds:uri="bc24777f-78b6-4f3c-a73a-d5fa08e4d537"/>
    <ds:schemaRef ds:uri="http://www.w3.org/XML/1998/namespace"/>
    <ds:schemaRef ds:uri="http://purl.org/dc/dcmitype/"/>
  </ds:schemaRefs>
</ds:datastoreItem>
</file>

<file path=customXml/itemProps2.xml><?xml version="1.0" encoding="utf-8"?>
<ds:datastoreItem xmlns:ds="http://schemas.openxmlformats.org/officeDocument/2006/customXml" ds:itemID="{4B6B7BE2-63AD-4C37-AC44-F0E4FC348E24}">
  <ds:schemaRefs>
    <ds:schemaRef ds:uri="http://schemas.microsoft.com/sharepoint/v3/contenttype/forms"/>
  </ds:schemaRefs>
</ds:datastoreItem>
</file>

<file path=customXml/itemProps3.xml><?xml version="1.0" encoding="utf-8"?>
<ds:datastoreItem xmlns:ds="http://schemas.openxmlformats.org/officeDocument/2006/customXml" ds:itemID="{A2C54942-F799-4463-8211-D375D53D92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077d15-72ed-4fec-bcfe-3472729e9195"/>
    <ds:schemaRef ds:uri="bc24777f-78b6-4f3c-a73a-d5fa08e4d5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Masterdatei_DE</Template>
  <TotalTime>0</TotalTime>
  <Words>4111</Words>
  <Application>Microsoft Office PowerPoint</Application>
  <PresentationFormat>Bildschirmpräsentation (4:3)</PresentationFormat>
  <Paragraphs>653</Paragraphs>
  <Slides>45</Slides>
  <Notes>45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45</vt:i4>
      </vt:variant>
    </vt:vector>
  </HeadingPairs>
  <TitlesOfParts>
    <vt:vector size="51" baseType="lpstr">
      <vt:lpstr>Arial</vt:lpstr>
      <vt:lpstr>Calibri</vt:lpstr>
      <vt:lpstr>Lucida Sans Unicode</vt:lpstr>
      <vt:lpstr>Symbol</vt:lpstr>
      <vt:lpstr>Wingdings</vt:lpstr>
      <vt:lpstr>Benutzerdefiniertes Design</vt:lpstr>
      <vt:lpstr>Beratungsmethodik in der Elternarbeit Wie spreche ich herausfordernde Themen an?  </vt:lpstr>
      <vt:lpstr>Agenda </vt:lpstr>
      <vt:lpstr>Definition Beratung </vt:lpstr>
      <vt:lpstr>Definition Beratung </vt:lpstr>
      <vt:lpstr>Definition Beratung </vt:lpstr>
      <vt:lpstr>Definition herausfordernde Gespräche </vt:lpstr>
      <vt:lpstr>Beratungsprozess</vt:lpstr>
      <vt:lpstr>Beratungsprozess</vt:lpstr>
      <vt:lpstr>Methodik: Wie gelingen herausfordernde Gespräche?  </vt:lpstr>
      <vt:lpstr>Methodik: Wie gelingen herausfordernde Gespräche?  </vt:lpstr>
      <vt:lpstr>Methodik: Wie gelingen herausfordernde Gespräche?  </vt:lpstr>
      <vt:lpstr>Methodik: Wie gelingen herausfordernde Gespräche?    </vt:lpstr>
      <vt:lpstr>Methodik: Wie gelingen herausfordernde Gespräche?  </vt:lpstr>
      <vt:lpstr>Methodik: Wie gelingen herausfordernde Gespräche?  </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Wie gelingen herausfordernde Gespräche?</vt:lpstr>
      <vt:lpstr>Methodik: Was sollte vermieden werden?</vt:lpstr>
      <vt:lpstr>Methodik: Wie gelingen herausfordernde Gespräche?</vt:lpstr>
      <vt:lpstr>Methodik: Wie gelingen herausfordernde Gespräche?</vt:lpstr>
      <vt:lpstr>PowerPoint-Präsentation</vt:lpstr>
      <vt:lpstr>Take-Home Messages </vt:lpstr>
      <vt:lpstr>Take-Home Messages </vt:lpstr>
      <vt:lpstr>Take-Home Messages </vt:lpstr>
      <vt:lpstr>Quellen- und Literaturangaben  </vt:lpstr>
      <vt:lpstr>Quellen- und Literaturangaben  </vt:lpstr>
      <vt:lpstr>Quellen- und Literaturangaben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Herzlich willkommen</dc:title>
  <dc:creator>Manuela Kern</dc:creator>
  <cp:lastModifiedBy>Glaser Bea</cp:lastModifiedBy>
  <cp:revision>227</cp:revision>
  <dcterms:created xsi:type="dcterms:W3CDTF">2023-03-16T18:19:59Z</dcterms:created>
  <dcterms:modified xsi:type="dcterms:W3CDTF">2025-10-02T13:49:18Z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0x0101000E594130A2AF244FBF3F304D904ED593</vt:lpwstr>
  </property>
  <property fmtid="{D5CDD505-2E9C-101B-9397-08002B2CF9AE}" pid="3" name="MediaServiceImageTags">
    <vt:lpwstr/>
  </property>
</Properties>
</file>